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46" r:id="rId2"/>
    <p:sldId id="506" r:id="rId3"/>
    <p:sldId id="507" r:id="rId4"/>
    <p:sldId id="508" r:id="rId5"/>
    <p:sldId id="509" r:id="rId6"/>
    <p:sldId id="510" r:id="rId7"/>
    <p:sldId id="511" r:id="rId8"/>
    <p:sldId id="514" r:id="rId9"/>
    <p:sldId id="512" r:id="rId10"/>
    <p:sldId id="513" r:id="rId11"/>
    <p:sldId id="515" r:id="rId12"/>
    <p:sldId id="516" r:id="rId13"/>
    <p:sldId id="525" r:id="rId14"/>
    <p:sldId id="526" r:id="rId15"/>
    <p:sldId id="527" r:id="rId16"/>
    <p:sldId id="528" r:id="rId17"/>
    <p:sldId id="529" r:id="rId18"/>
    <p:sldId id="53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18" r:id="rId45"/>
    <p:sldId id="519" r:id="rId46"/>
    <p:sldId id="520" r:id="rId47"/>
    <p:sldId id="521" r:id="rId48"/>
    <p:sldId id="522" r:id="rId49"/>
    <p:sldId id="523" r:id="rId50"/>
    <p:sldId id="524" r:id="rId51"/>
    <p:sldId id="503" r:id="rId52"/>
    <p:sldId id="504" r:id="rId53"/>
    <p:sldId id="505" r:id="rId54"/>
    <p:sldId id="433" r:id="rId55"/>
    <p:sldId id="434" r:id="rId56"/>
    <p:sldId id="435" r:id="rId57"/>
    <p:sldId id="492" r:id="rId5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7578" autoAdjust="0"/>
  </p:normalViewPr>
  <p:slideViewPr>
    <p:cSldViewPr>
      <p:cViewPr varScale="1">
        <p:scale>
          <a:sx n="72" d="100"/>
          <a:sy n="72" d="100"/>
        </p:scale>
        <p:origin x="173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482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Jaggy: çentik, tırtık</a:t>
            </a:r>
          </a:p>
          <a:p>
            <a:r>
              <a:rPr lang="en-US" smtClean="0"/>
              <a:t>Crawl:</a:t>
            </a:r>
            <a:r>
              <a:rPr lang="en-US" baseline="0" smtClean="0"/>
              <a:t> karıncalanma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260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9335DC0-0879-46CF-8F92-56E5CF54CC4F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51189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EBE9E24-E449-43AE-8851-C191A8B7185F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57439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DE9D67-A707-4D77-90B5-78058C1260C5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816378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FC26B9-3491-481E-9BAE-E02826D9BFFD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80508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82A60AC-B8D5-4D5C-B533-4777F254A821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557035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C0E59C-8C65-41FB-A6B0-839A822C0B57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191369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C0E59C-8C65-41FB-A6B0-839A822C0B57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787734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FC26B9-3491-481E-9BAE-E02826D9BFF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99230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873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8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2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5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4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Splatting: şapırtı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3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D1EF3-EA1B-42A1-915C-140EDACCE7D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54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26.03.2025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8.wdp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9.png"/><Relationship Id="rId10" Type="http://schemas.openxmlformats.org/officeDocument/2006/relationships/image" Target="../media/image55.wmf"/><Relationship Id="rId4" Type="http://schemas.openxmlformats.org/officeDocument/2006/relationships/image" Target="../media/image58.png"/><Relationship Id="rId9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tags" Target="../tags/tag4.xml"/><Relationship Id="rId16" Type="http://schemas.openxmlformats.org/officeDocument/2006/relationships/image" Target="../media/image88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3.png"/><Relationship Id="rId5" Type="http://schemas.openxmlformats.org/officeDocument/2006/relationships/tags" Target="../tags/tag7.xml"/><Relationship Id="rId15" Type="http://schemas.openxmlformats.org/officeDocument/2006/relationships/image" Target="../media/image87.png"/><Relationship Id="rId10" Type="http://schemas.openxmlformats.org/officeDocument/2006/relationships/notesSlide" Target="../notesSlides/notesSlide11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30.png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GÖRÜNTÜ İŞLEMLERİ VE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DOKULANDIRMA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Örtüşme ve Örtüşme Önleme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Örtüşmeyi önlemek için her pikselin değeri komşuluğundaki piksellerin yoğunluklarının ortalaması ile değiştirilir.</a:t>
            </a:r>
            <a:endParaRPr lang="en-US" sz="2000" smtClean="0"/>
          </a:p>
          <a:p>
            <a:pPr lvl="1"/>
            <a:endParaRPr lang="en-US" sz="2000"/>
          </a:p>
          <a:p>
            <a:endParaRPr lang="tr-TR" sz="2400" dirty="0"/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mtClean="0"/>
          </a:p>
          <a:p>
            <a:pPr marL="0" indent="0">
              <a:buFont typeface="Arial" pitchFamily="34" charset="0"/>
              <a:buNone/>
            </a:pPr>
            <a:r>
              <a:rPr lang="tr-TR" smtClean="0"/>
              <a:t> 	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6423418" y="3403019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Aliased</a:t>
            </a:r>
            <a:endParaRPr lang="en-US"/>
          </a:p>
        </p:txBody>
      </p:sp>
      <p:sp>
        <p:nvSpPr>
          <p:cNvPr id="11" name="Metin kutusu 10"/>
          <p:cNvSpPr txBox="1"/>
          <p:nvPr/>
        </p:nvSpPr>
        <p:spPr>
          <a:xfrm>
            <a:off x="6448523" y="4438283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Anti-aliased</a:t>
            </a:r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67" y="2852936"/>
            <a:ext cx="4476750" cy="245745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57" y="5320872"/>
            <a:ext cx="2562497" cy="12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8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Yoğunluk Çözünürlüğü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5633" y="2470359"/>
            <a:ext cx="3434869" cy="3655804"/>
          </a:xfrm>
        </p:spPr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4" y="2363628"/>
            <a:ext cx="1874658" cy="188042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61" y="2363628"/>
            <a:ext cx="1874658" cy="188042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59" y="2348880"/>
            <a:ext cx="1874658" cy="188042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50" y="2363628"/>
            <a:ext cx="1874658" cy="188042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52" y="4335295"/>
            <a:ext cx="1874658" cy="188042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541" y="4339860"/>
            <a:ext cx="1874658" cy="188042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401" y="4335295"/>
            <a:ext cx="1874658" cy="188042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022" y="4333887"/>
            <a:ext cx="1873941" cy="1862787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1076669" y="204766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8 bit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2951327" y="204766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7 bit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4885997" y="205367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6 bit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6830538" y="205367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5 bit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1124912" y="621327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4 bit</a:t>
            </a:r>
            <a:endParaRPr lang="tr-TR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3043966" y="621327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3 bit</a:t>
            </a:r>
            <a:endParaRPr lang="tr-TR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4896887" y="622802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2 bit</a:t>
            </a:r>
            <a:endParaRPr lang="tr-TR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838365" y="618979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1 bit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71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Renkli Görüntü Kuantizasyon Düzeyleri</a:t>
            </a:r>
            <a:endParaRPr lang="tr-TR" smtClean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71800" y="1854200"/>
            <a:ext cx="6480175" cy="5003800"/>
          </a:xfrm>
        </p:spPr>
      </p:pic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1600200"/>
            <a:ext cx="5626968" cy="1612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Her görüntü için kaç farklı renk oluşur?</a:t>
            </a:r>
          </a:p>
          <a:p>
            <a:pPr lvl="1"/>
            <a:r>
              <a:rPr lang="en-US" sz="2000" smtClean="0"/>
              <a:t>Orijinal görüntüde her kanalda 8-bit vardır.</a:t>
            </a:r>
            <a:endParaRPr lang="tr-TR" sz="2000" dirty="0" smtClean="0"/>
          </a:p>
        </p:txBody>
      </p:sp>
      <p:sp>
        <p:nvSpPr>
          <p:cNvPr id="2" name="Metin kutusu 1"/>
          <p:cNvSpPr txBox="1"/>
          <p:nvPr/>
        </p:nvSpPr>
        <p:spPr>
          <a:xfrm>
            <a:off x="3491880" y="5517232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R: 8-bit</a:t>
            </a:r>
          </a:p>
          <a:p>
            <a:r>
              <a:rPr lang="en-US" smtClean="0"/>
              <a:t>G: </a:t>
            </a:r>
            <a:r>
              <a:rPr lang="en-US"/>
              <a:t>8-bit</a:t>
            </a:r>
          </a:p>
          <a:p>
            <a:r>
              <a:rPr lang="en-US" smtClean="0"/>
              <a:t>B: </a:t>
            </a:r>
            <a:r>
              <a:rPr lang="en-US"/>
              <a:t>8-bit</a:t>
            </a:r>
          </a:p>
          <a:p>
            <a:endParaRPr lang="en-US"/>
          </a:p>
        </p:txBody>
      </p:sp>
      <p:sp>
        <p:nvSpPr>
          <p:cNvPr id="6" name="Metin kutusu 5"/>
          <p:cNvSpPr txBox="1"/>
          <p:nvPr/>
        </p:nvSpPr>
        <p:spPr>
          <a:xfrm>
            <a:off x="5724128" y="2453935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R: 1-bit</a:t>
            </a:r>
          </a:p>
          <a:p>
            <a:r>
              <a:rPr lang="en-US" smtClean="0"/>
              <a:t>G: 1-bit</a:t>
            </a:r>
            <a:endParaRPr lang="en-US"/>
          </a:p>
          <a:p>
            <a:r>
              <a:rPr lang="en-US" smtClean="0"/>
              <a:t>B: 1-bit</a:t>
            </a:r>
            <a:endParaRPr lang="en-US"/>
          </a:p>
          <a:p>
            <a:endParaRPr lang="en-US"/>
          </a:p>
        </p:txBody>
      </p:sp>
      <p:sp>
        <p:nvSpPr>
          <p:cNvPr id="7" name="Metin kutusu 6"/>
          <p:cNvSpPr txBox="1"/>
          <p:nvPr/>
        </p:nvSpPr>
        <p:spPr>
          <a:xfrm>
            <a:off x="5758446" y="501317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R: 2-bit</a:t>
            </a:r>
          </a:p>
          <a:p>
            <a:r>
              <a:rPr lang="en-US" smtClean="0"/>
              <a:t>G: 2-bit</a:t>
            </a:r>
            <a:endParaRPr lang="en-US"/>
          </a:p>
          <a:p>
            <a:r>
              <a:rPr lang="en-US" smtClean="0"/>
              <a:t>B: 2-bit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Görüntü Formatları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Renkli görüntüler genelde kanal başına 8-bitten, 24 bit piksellerden oluşur.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Görüntüler,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ekran kartına gönderilerek direkt gösterilebilir veya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uygulama haricinde incelenebilmesi için standart bir formatta saklanabilir.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Yüzlerce görüntü formatından yaygın olan görüntü dosyası formatları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Sıkıştırılmamış formatlar: PPM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PGM, 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BMP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Sıkıştırılmış formatlar: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JPEG, TIFF, 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03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PPM 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Kullanıcıların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kolay anlayabileceği basit formatlı bir txt veya binary dosyadır.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PGM ve PBM gri yoğunluklu ve siyah-beyaz görüntüleri sakladığından tek kanallıdır.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PPM dosyaları RGB kanal yoğunluklarını saklar.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3000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77072"/>
            <a:ext cx="4505800" cy="1495542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51" y="4025774"/>
            <a:ext cx="1464469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PPM  Formatını Saklama Bedeli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Sıkıştırılmamış ASCII karakter şeklinde dosyaları diskte tutması masraflıdır.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Başlık bilgisi dikkate alınmadığında 18 MP PPM görüntü dosyasının boyutu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ASCII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formatta 18 MB x </a:t>
                </a: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 x 3.57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192 MB (boşluklar kodlanır)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3.57 her bir yoğunluk değerinin gerektirdiği bayt sayısının beklenti değeridir.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156/256 × 1 (100’ler basamağının olma olasılığı)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246/256 × 1 (10’lar basamağının olma olasılığı)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 (1’ler basamağının olma olasılığı) 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 (boşluk veya yeni satır karakteri)</a:t>
                </a: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156/256 × 1 + 246/256 × 1 +1 + 1 </a:t>
                </a:r>
                <a14:m>
                  <m:oMath xmlns:m="http://schemas.openxmlformats.org/officeDocument/2006/math">
                    <m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3.57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Binary formatta 18 MB x 3 = 54 MB (boşluklar kodlanmaz)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–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Hem 192 MB hem de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54 </a:t>
                </a:r>
                <a:r>
                  <a:rPr kumimoji="0" 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MB tek bir görüntü dosyasını saklamak için fazla büyük boyutlardır.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600" b="0" i="0" u="none" strike="noStrike" kern="1200" cap="none" spc="0" normalizeH="0" baseline="3000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742950" marR="0" lvl="2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3556991"/>
              </a:xfrm>
              <a:prstGeom prst="rect">
                <a:avLst/>
              </a:prstGeom>
              <a:blipFill>
                <a:blip r:embed="rId2"/>
                <a:stretch>
                  <a:fillRect l="-667" t="-102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33" y="3068960"/>
            <a:ext cx="3250704" cy="10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Kayıpsız ve </a:t>
            </a:r>
            <a:r>
              <a:rPr lang="en-US" smtClean="0"/>
              <a:t>Kayıplı Sıkıştırma</a:t>
            </a:r>
            <a:endParaRPr lang="en-US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Bazı görüntü formatları kayıplıdır.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Sıkıştırma neticesinde bilgi kaybı dolayısıyla görüntünün aslı elde edilemez.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JPEG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kayıplı bir dosya formatıdır.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Sıkıştırma kalitesine göre hataları görsel olarak algılamak mümkün değildir.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TIFF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tercihe bağlı olarak kayıplı veya kayıpsız olabilir.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PNG kayıpsız bir dosya formatıdır.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Mesela simple.ppm dosyası PNG veya JPEG formatına çevirilirse şekildekine benzer bir fark oluşabilir.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3000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941168"/>
            <a:ext cx="3250704" cy="10789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05" y="4933399"/>
            <a:ext cx="2979613" cy="15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JPEG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Kullanıcıların kolay anlayabileceği bir formatta değildir.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örüntü içeriğini sıkıştırarak kodlar.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Kayıplı bir sıkıştırma algoritması kullanır.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Görüntüdeki her 8x8 piksellik blokta ayrık kosinüs dönüşümü uygular.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Küçük katsayıları ihmal ederek nicelleme (quantization) gerçekleştirir.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Huffman kodlama uygular.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2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0" y="4530281"/>
            <a:ext cx="2918222" cy="1618943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63" y="4421032"/>
            <a:ext cx="2004885" cy="1728192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449" y="4538026"/>
            <a:ext cx="3311373" cy="1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JPEG Formatı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Farklı kalite ayarındaki JPEG görüntüleri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solda original görüntü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farklı düzeyde JPEG sıkıştırma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8" name="Picture 4" descr="Example of reference image and the images with JPEG compression in five levels and their saliency maps produced by V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7"/>
          <a:stretch/>
        </p:blipFill>
        <p:spPr bwMode="auto">
          <a:xfrm>
            <a:off x="611560" y="4293096"/>
            <a:ext cx="818516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Uzayda </a:t>
            </a:r>
            <a:r>
              <a:rPr lang="en-US" smtClean="0"/>
              <a:t>Görüntü İşleme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Filtreleme</a:t>
            </a:r>
            <a:endParaRPr lang="en-US"/>
          </a:p>
          <a:p>
            <a:pPr lvl="1"/>
            <a:r>
              <a:rPr lang="en-US" smtClean="0"/>
              <a:t>Bulanıklaştırma</a:t>
            </a:r>
            <a:endParaRPr lang="en-US"/>
          </a:p>
          <a:p>
            <a:pPr lvl="1"/>
            <a:r>
              <a:rPr lang="en-US" smtClean="0"/>
              <a:t>Gürültü giderme</a:t>
            </a:r>
          </a:p>
          <a:p>
            <a:pPr lvl="1"/>
            <a:r>
              <a:rPr lang="en-US" smtClean="0"/>
              <a:t>Türev alma</a:t>
            </a:r>
          </a:p>
          <a:p>
            <a:pPr lvl="1"/>
            <a:r>
              <a:rPr lang="en-US" smtClean="0"/>
              <a:t>Keskinleştirme</a:t>
            </a:r>
            <a:endParaRPr lang="en-US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84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Tarama Cihazlarında Renklendirme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Birçok tarama cihazında giriş voltajıyla çıkış parlaklığı arasındaki ilişki nonlineerdir.</a:t>
            </a:r>
          </a:p>
          <a:p>
            <a:pPr lvl="1"/>
            <a:r>
              <a:rPr lang="en-US" sz="2000" smtClean="0"/>
              <a:t>Parlaklık belirli bir doğrultuda hareket eden ışığın birim alanda oluşturduğu aydınlanma yoğunluğunun fotometrik ölçütüdür. </a:t>
            </a:r>
          </a:p>
          <a:p>
            <a:pPr lvl="1"/>
            <a:r>
              <a:rPr lang="en-US" sz="2000" smtClean="0"/>
              <a:t>Bu piksel değeri 2 katına çıkartıldığında (girdi voltajının artması), iki katı parlaklık elde edilemeyeceği anlamına gelir</a:t>
            </a:r>
            <a:endParaRPr lang="en-US" sz="2000"/>
          </a:p>
          <a:p>
            <a:pPr lvl="1"/>
            <a:r>
              <a:rPr lang="en-US" sz="2000" smtClean="0"/>
              <a:t>Bu ilişki şu formülle modellenebilir.</a:t>
            </a:r>
            <a:endParaRPr lang="en-US" sz="2000"/>
          </a:p>
          <a:p>
            <a:pPr lvl="2"/>
            <a:r>
              <a:rPr lang="en-US" sz="1600"/>
              <a:t>c </a:t>
            </a:r>
            <a:r>
              <a:rPr lang="en-US" sz="1600" smtClean="0"/>
              <a:t>sabit</a:t>
            </a:r>
          </a:p>
          <a:p>
            <a:pPr lvl="2"/>
            <a:r>
              <a:rPr lang="en-US" sz="1600" smtClean="0"/>
              <a:t>b parlaklık</a:t>
            </a:r>
          </a:p>
          <a:p>
            <a:pPr lvl="2"/>
            <a:r>
              <a:rPr lang="en-US" sz="1600" smtClean="0"/>
              <a:t>γ gamma</a:t>
            </a:r>
            <a:endParaRPr lang="en-US" sz="1600"/>
          </a:p>
          <a:p>
            <a:pPr lvl="1"/>
            <a:endParaRPr lang="en-US" sz="2000"/>
          </a:p>
          <a:p>
            <a:endParaRPr lang="tr-TR" sz="2400" dirty="0"/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4005064"/>
            <a:ext cx="2376264" cy="2580961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4581128"/>
            <a:ext cx="17907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Fitreleme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4525963"/>
          </a:xfrm>
        </p:spPr>
        <p:txBody>
          <a:bodyPr/>
          <a:lstStyle/>
          <a:p>
            <a:r>
              <a:rPr lang="en-US" smtClean="0"/>
              <a:t>Piksel nokta işlemlerinden farklı olarak piksel komşuluğunda çalışır.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17638"/>
            <a:ext cx="4914843" cy="530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Bulanıklaştırma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6059016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2" indent="-342900"/>
                <a:r>
                  <a:rPr lang="en-US"/>
                  <a:t>Toplamı 1 olan filtredir</a:t>
                </a:r>
                <a:r>
                  <a:rPr lang="en-US" smtClean="0"/>
                  <a:t>.</a:t>
                </a:r>
              </a:p>
              <a:p>
                <a:pPr marL="800100" lvl="3" indent="-342900"/>
                <a:r>
                  <a:rPr lang="en-US" smtClean="0"/>
                  <a:t>Homojen sahada çıktı aynı olur.</a:t>
                </a:r>
                <a:endParaRPr lang="en-US"/>
              </a:p>
              <a:p>
                <a:r>
                  <a:rPr lang="en-US" sz="2400" smtClean="0"/>
                  <a:t>Bulanıklaştırma için şu filtreler kullanılabilir. </a:t>
                </a:r>
              </a:p>
              <a:p>
                <a:pPr lvl="1"/>
                <a:r>
                  <a:rPr lang="en-US" sz="2000" smtClean="0"/>
                  <a:t>Ortalama filtre</a:t>
                </a:r>
              </a:p>
              <a:p>
                <a:pPr lvl="2"/>
                <a:r>
                  <a:rPr lang="en-US" sz="1800" smtClean="0"/>
                  <a:t>Filtre değerleri = 1/filtreElemanSayısı</a:t>
                </a:r>
              </a:p>
              <a:p>
                <a:pPr lvl="2"/>
                <a:r>
                  <a:rPr lang="en-US" sz="1800"/>
                  <a:t>Filtre değerleri = Filtre </a:t>
                </a:r>
                <a:r>
                  <a:rPr lang="en-US" sz="1800" smtClean="0"/>
                  <a:t>değerleri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sz="2000" smtClean="0"/>
              </a:p>
              <a:p>
                <a:pPr lvl="1"/>
                <a:r>
                  <a:rPr lang="en-US" sz="2000"/>
                  <a:t>Gauss filtre</a:t>
                </a:r>
              </a:p>
              <a:p>
                <a:pPr lvl="2"/>
                <a:r>
                  <a:rPr lang="en-US" sz="1800" smtClean="0"/>
                  <a:t>Filtre değerleri 2-B Gauss dağılım formülüne göre belirlenir.</a:t>
                </a:r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6059016" cy="4525963"/>
              </a:xfrm>
              <a:prstGeom prst="rect">
                <a:avLst/>
              </a:prstGeom>
              <a:blipFill>
                <a:blip r:embed="rId2"/>
                <a:stretch>
                  <a:fillRect l="-1308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700808"/>
            <a:ext cx="3250704" cy="1635575"/>
          </a:xfrm>
          <a:prstGeom prst="rect">
            <a:avLst/>
          </a:prstGeom>
        </p:spPr>
      </p:pic>
      <p:pic>
        <p:nvPicPr>
          <p:cNvPr id="7" name="Picture 6" descr="gauss2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7"/>
          <a:stretch/>
        </p:blipFill>
        <p:spPr>
          <a:xfrm>
            <a:off x="6675940" y="4927295"/>
            <a:ext cx="2468060" cy="1550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8" descr="gausmask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1346" y="4684337"/>
            <a:ext cx="2417176" cy="1985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402972" y="5288743"/>
                <a:ext cx="3458343" cy="607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72" y="5288743"/>
                <a:ext cx="3458343" cy="6070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ikdörtgen 2"/>
          <p:cNvSpPr/>
          <p:nvPr/>
        </p:nvSpPr>
        <p:spPr>
          <a:xfrm>
            <a:off x="6156176" y="2204864"/>
            <a:ext cx="792088" cy="7200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/>
          <p:cNvSpPr/>
          <p:nvPr/>
        </p:nvSpPr>
        <p:spPr>
          <a:xfrm>
            <a:off x="3874806" y="3519549"/>
            <a:ext cx="3194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/>
              <a:t>1/filtreElemanToplamı</a:t>
            </a:r>
          </a:p>
        </p:txBody>
      </p:sp>
    </p:spTree>
    <p:extLst>
      <p:ext uri="{BB962C8B-B14F-4D97-AF65-F5344CB8AC3E}">
        <p14:creationId xmlns:p14="http://schemas.microsoft.com/office/powerpoint/2010/main" val="19575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 Filtreler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Alçak geçirgen filtreler olarak bilinir.</a:t>
            </a:r>
          </a:p>
          <a:p>
            <a:r>
              <a:rPr lang="en-US" sz="2800" smtClean="0"/>
              <a:t>Standart sapma parametresi arttıkça</a:t>
            </a:r>
          </a:p>
          <a:p>
            <a:pPr lvl="1"/>
            <a:r>
              <a:rPr lang="en-US" sz="2400" smtClean="0"/>
              <a:t>Filtrenin pencere boyutu büyür.</a:t>
            </a:r>
          </a:p>
          <a:p>
            <a:pPr lvl="2"/>
            <a:r>
              <a:rPr lang="en-US" sz="2000" smtClean="0"/>
              <a:t>Böylece 2-D Gauss fonksiyonu yeterince temsil edilmiş olur.</a:t>
            </a:r>
          </a:p>
          <a:p>
            <a:pPr lvl="2"/>
            <a:r>
              <a:rPr lang="en-US" sz="2000" smtClean="0"/>
              <a:t>Filtrede [-3</a:t>
            </a:r>
            <a:r>
              <a:rPr lang="el-GR" sz="2000" smtClean="0"/>
              <a:t>σ</a:t>
            </a:r>
            <a:r>
              <a:rPr lang="en-US" sz="2000" smtClean="0"/>
              <a:t>, 3</a:t>
            </a:r>
            <a:r>
              <a:rPr lang="el-GR" sz="2000" smtClean="0"/>
              <a:t> σ</a:t>
            </a:r>
            <a:r>
              <a:rPr lang="en-US" sz="2000" smtClean="0"/>
              <a:t>] aralığını temsil etmek yeterlidir.</a:t>
            </a:r>
          </a:p>
          <a:p>
            <a:pPr lvl="1"/>
            <a:r>
              <a:rPr lang="en-US" sz="2400" smtClean="0"/>
              <a:t>Bulanıklaştırma miktarı artar.</a:t>
            </a:r>
            <a:endParaRPr lang="en-US" sz="1600" smtClean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98476" y="6189322"/>
            <a:ext cx="6917940" cy="624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tr-TR" altLang="tr-TR" sz="2800" smtClean="0"/>
              <a:t>  </a:t>
            </a:r>
            <a:r>
              <a:rPr lang="en-US" altLang="tr-TR" sz="2800" smtClean="0"/>
              <a:t>Orijinal	</a:t>
            </a:r>
            <a:r>
              <a:rPr lang="tr-TR" altLang="tr-TR" sz="2800" smtClean="0"/>
              <a:t> </a:t>
            </a:r>
            <a:r>
              <a:rPr lang="en-US" altLang="tr-TR" sz="2800" smtClean="0"/>
              <a:t>	   </a:t>
            </a:r>
            <a:r>
              <a:rPr lang="tr-TR" altLang="tr-TR" sz="2800" smtClean="0"/>
              <a:t> </a:t>
            </a:r>
            <a:r>
              <a:rPr lang="en-US" altLang="tr-TR" sz="2800" smtClean="0"/>
              <a:t>sigma=1	</a:t>
            </a:r>
            <a:r>
              <a:rPr lang="tr-TR" altLang="tr-TR" sz="2800" smtClean="0"/>
              <a:t>  </a:t>
            </a:r>
            <a:r>
              <a:rPr lang="en-US" altLang="tr-TR" sz="2800" smtClean="0"/>
              <a:t> sigma=2	  </a:t>
            </a:r>
            <a:r>
              <a:rPr lang="tr-TR" altLang="tr-TR" sz="2800" smtClean="0"/>
              <a:t> </a:t>
            </a:r>
            <a:r>
              <a:rPr lang="en-US" altLang="tr-TR" sz="2800" smtClean="0"/>
              <a:t>sigma=4</a:t>
            </a:r>
          </a:p>
          <a:p>
            <a:pPr>
              <a:buFontTx/>
              <a:buNone/>
            </a:pPr>
            <a:r>
              <a:rPr lang="en-US" altLang="tr-TR" sz="2800" smtClean="0"/>
              <a:t>			 </a:t>
            </a:r>
            <a:r>
              <a:rPr lang="tr-TR" altLang="tr-TR" sz="2800" smtClean="0"/>
              <a:t> </a:t>
            </a:r>
            <a:r>
              <a:rPr lang="en-US" altLang="tr-TR" sz="2800" smtClean="0"/>
              <a:t> </a:t>
            </a:r>
            <a:r>
              <a:rPr lang="tr-TR" altLang="tr-TR" sz="2800" smtClean="0"/>
              <a:t> </a:t>
            </a:r>
            <a:r>
              <a:rPr lang="en-US" altLang="tr-TR" sz="2800" smtClean="0"/>
              <a:t>  </a:t>
            </a:r>
            <a:r>
              <a:rPr lang="tr-TR" altLang="tr-TR" sz="2800" smtClean="0"/>
              <a:t> </a:t>
            </a:r>
            <a:r>
              <a:rPr lang="en-US" altLang="tr-TR" sz="2800" smtClean="0"/>
              <a:t>5 x 5</a:t>
            </a:r>
            <a:r>
              <a:rPr lang="tr-TR" altLang="tr-TR" sz="2800" smtClean="0"/>
              <a:t>              </a:t>
            </a:r>
            <a:r>
              <a:rPr lang="en-US" altLang="tr-TR" sz="2800" smtClean="0"/>
              <a:t>	      9 x 9	</a:t>
            </a:r>
            <a:r>
              <a:rPr lang="tr-TR" altLang="tr-TR" sz="2800" smtClean="0"/>
              <a:t>  </a:t>
            </a:r>
            <a:r>
              <a:rPr lang="en-US" altLang="tr-TR" sz="2800" smtClean="0"/>
              <a:t>	    15 x 15</a:t>
            </a:r>
            <a:endParaRPr lang="tr-TR" altLang="tr-TR" sz="2800" dirty="0"/>
          </a:p>
        </p:txBody>
      </p:sp>
      <p:pic>
        <p:nvPicPr>
          <p:cNvPr id="11" name="Picture 12" descr="ben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99" y="4346730"/>
            <a:ext cx="1161319" cy="176504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 descr="ben2gau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7861" y="4400123"/>
            <a:ext cx="1103318" cy="167672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 descr="ben2gau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85" y="4399853"/>
            <a:ext cx="1102000" cy="167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ben2gau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310" y="4399585"/>
            <a:ext cx="1102000" cy="167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auss2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7"/>
          <a:stretch/>
        </p:blipFill>
        <p:spPr>
          <a:xfrm>
            <a:off x="6444208" y="1535369"/>
            <a:ext cx="2468060" cy="15509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8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Gürültü Giderme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Gürültü giderme için şu filtreler kullanılabilir. </a:t>
            </a:r>
          </a:p>
          <a:p>
            <a:pPr lvl="1"/>
            <a:r>
              <a:rPr lang="en-US" smtClean="0"/>
              <a:t>Ortalama filtre</a:t>
            </a:r>
          </a:p>
          <a:p>
            <a:pPr lvl="2"/>
            <a:r>
              <a:rPr lang="en-US" smtClean="0"/>
              <a:t>Gauss </a:t>
            </a:r>
            <a:r>
              <a:rPr lang="en-US"/>
              <a:t>gürültüsü için etkilidir</a:t>
            </a:r>
            <a:r>
              <a:rPr lang="en-US" smtClean="0"/>
              <a:t>.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797152"/>
            <a:ext cx="5277324" cy="1659986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83" y="3211000"/>
            <a:ext cx="2789634" cy="14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Gürültü Giderme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Gürültü giderme için şu filtreler kullanılabilir. </a:t>
            </a:r>
          </a:p>
          <a:p>
            <a:pPr lvl="1"/>
            <a:r>
              <a:rPr lang="en-US" sz="2400" smtClean="0"/>
              <a:t>Medyan filtre</a:t>
            </a:r>
          </a:p>
          <a:p>
            <a:pPr lvl="2"/>
            <a:r>
              <a:rPr lang="en-US" sz="2000" smtClean="0"/>
              <a:t>tuz-biber gürültüsü için etkilidir.</a:t>
            </a:r>
          </a:p>
          <a:p>
            <a:pPr lvl="2"/>
            <a:r>
              <a:rPr lang="en-US" sz="2000" smtClean="0"/>
              <a:t>Somut bir filtre değildir. </a:t>
            </a:r>
          </a:p>
          <a:p>
            <a:pPr lvl="2"/>
            <a:r>
              <a:rPr lang="en-US" sz="2000" smtClean="0"/>
              <a:t>Belirli büyüklükte pencerelerde çalışır.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48" y="3748160"/>
            <a:ext cx="3447503" cy="158417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70" y="5514898"/>
            <a:ext cx="1521619" cy="1191317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5514898"/>
            <a:ext cx="1543886" cy="1221006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696" y="5514898"/>
            <a:ext cx="1562443" cy="12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Türev Alma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Türev alan filtrelerin toplamı 0 olur.</a:t>
            </a:r>
          </a:p>
          <a:p>
            <a:pPr lvl="1"/>
            <a:r>
              <a:rPr lang="en-US" sz="2000" smtClean="0"/>
              <a:t>Homojen sahada çıktı 0 olur.</a:t>
            </a:r>
          </a:p>
          <a:p>
            <a:r>
              <a:rPr lang="en-US" sz="2400" smtClean="0"/>
              <a:t>x ekseni yönünde türev alan filtre</a:t>
            </a:r>
            <a:endParaRPr lang="en-US" sz="2400"/>
          </a:p>
          <a:p>
            <a:r>
              <a:rPr lang="en-US" sz="2400" smtClean="0"/>
              <a:t>y </a:t>
            </a:r>
            <a:r>
              <a:rPr lang="en-US" sz="2400"/>
              <a:t>ekseni yönünde türev alan </a:t>
            </a:r>
            <a:r>
              <a:rPr lang="en-US" sz="2400" smtClean="0"/>
              <a:t>filtre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383"/>
          <a:stretch/>
        </p:blipFill>
        <p:spPr bwMode="auto">
          <a:xfrm>
            <a:off x="606388" y="4336688"/>
            <a:ext cx="496855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619"/>
          <a:stretch>
            <a:fillRect/>
          </a:stretch>
        </p:blipFill>
        <p:spPr bwMode="auto">
          <a:xfrm>
            <a:off x="5220072" y="2049284"/>
            <a:ext cx="4099707" cy="183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28"/>
          <p:cNvGrpSpPr>
            <a:grpSpLocks/>
          </p:cNvGrpSpPr>
          <p:nvPr/>
        </p:nvGrpSpPr>
        <p:grpSpPr bwMode="auto">
          <a:xfrm>
            <a:off x="8008424" y="4096525"/>
            <a:ext cx="511734" cy="935592"/>
            <a:chOff x="4097330" y="1789047"/>
            <a:chExt cx="547696" cy="1015663"/>
          </a:xfrm>
        </p:grpSpPr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dirty="0"/>
                <a:t>-1     1</a:t>
              </a:r>
            </a:p>
          </p:txBody>
        </p:sp>
        <p:cxnSp>
          <p:nvCxnSpPr>
            <p:cNvPr id="19" name="Straight Connector 27"/>
            <p:cNvCxnSpPr>
              <a:cxnSpLocks noChangeShapeType="1"/>
              <a:stCxn id="18" idx="1"/>
              <a:endCxn id="18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5724128" y="4088846"/>
            <a:ext cx="1091701" cy="510190"/>
            <a:chOff x="336492" y="4999058"/>
            <a:chExt cx="1168400" cy="554039"/>
          </a:xfrm>
        </p:grpSpPr>
        <p:sp>
          <p:nvSpPr>
            <p:cNvPr id="2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</a:p>
          </p:txBody>
        </p:sp>
        <p:cxnSp>
          <p:nvCxnSpPr>
            <p:cNvPr id="22" name="Straight Connector 15"/>
            <p:cNvCxnSpPr>
              <a:cxnSpLocks noChangeShapeType="1"/>
              <a:stCxn id="21" idx="0"/>
              <a:endCxn id="21" idx="2"/>
            </p:cNvCxnSpPr>
            <p:nvPr/>
          </p:nvCxnSpPr>
          <p:spPr bwMode="auto">
            <a:xfrm rot="16200000" flipH="1">
              <a:off x="644468" y="5275283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" name="Düz Ok Bağlayıcısı 3"/>
          <p:cNvCxnSpPr/>
          <p:nvPr/>
        </p:nvCxnSpPr>
        <p:spPr>
          <a:xfrm>
            <a:off x="5378200" y="1916832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/>
          <p:cNvCxnSpPr/>
          <p:nvPr/>
        </p:nvCxnSpPr>
        <p:spPr>
          <a:xfrm>
            <a:off x="5220072" y="2049284"/>
            <a:ext cx="11822" cy="833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6202725" y="167995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Metin kutusu 22"/>
          <p:cNvSpPr txBox="1"/>
          <p:nvPr/>
        </p:nvSpPr>
        <p:spPr>
          <a:xfrm>
            <a:off x="5089868" y="290280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Gauss Filtrenin Türevleri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3272718" cy="4525963"/>
          </a:xfrm>
        </p:spPr>
        <p:txBody>
          <a:bodyPr>
            <a:normAutofit/>
          </a:bodyPr>
          <a:lstStyle/>
          <a:p>
            <a:r>
              <a:rPr lang="en-US" sz="2800" smtClean="0"/>
              <a:t>Gauss filtre x ve y yönünde türev alan filtrelerle filtrelenebilir.</a:t>
            </a:r>
          </a:p>
          <a:p>
            <a:r>
              <a:rPr lang="en-US" sz="2800" smtClean="0"/>
              <a:t>Hem gürültü giderme hem türev alma işlevini yerine getirir.</a:t>
            </a:r>
            <a:endParaRPr lang="en-US" sz="2800"/>
          </a:p>
          <a:p>
            <a:endParaRPr lang="en-US" sz="280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5954" y="4802046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4844752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33095" y="2386978"/>
            <a:ext cx="2569044" cy="202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444208" y="2364189"/>
            <a:ext cx="2520280" cy="202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286279" y="4379126"/>
            <a:ext cx="17668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 smtClean="0">
                <a:cs typeface="Arial" pitchFamily="34" charset="0"/>
              </a:rPr>
              <a:t>x</a:t>
            </a:r>
            <a:r>
              <a:rPr lang="en-US" sz="2400" b="0" smtClean="0">
                <a:cs typeface="Arial" pitchFamily="34" charset="0"/>
              </a:rPr>
              <a:t>-doğrultusu</a:t>
            </a:r>
            <a:endParaRPr lang="en-US" sz="2400" b="0" dirty="0">
              <a:cs typeface="Arial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018338" y="4421832"/>
            <a:ext cx="17716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 smtClean="0">
                <a:cs typeface="Arial" pitchFamily="34" charset="0"/>
              </a:rPr>
              <a:t>y</a:t>
            </a:r>
            <a:r>
              <a:rPr lang="en-US" sz="2400" b="0" smtClean="0">
                <a:cs typeface="Arial" pitchFamily="34" charset="0"/>
              </a:rPr>
              <a:t>-doğrultusu</a:t>
            </a:r>
            <a:endParaRPr lang="en-US" sz="2400" b="0" dirty="0">
              <a:cs typeface="Arial" pitchFamily="34" charset="0"/>
            </a:endParaRPr>
          </a:p>
        </p:txBody>
      </p:sp>
      <p:graphicFrame>
        <p:nvGraphicFramePr>
          <p:cNvPr id="10" name="Object 22"/>
          <p:cNvGraphicFramePr>
            <a:graphicFrameLocks noChangeAspect="1"/>
          </p:cNvGraphicFramePr>
          <p:nvPr>
            <p:extLst/>
          </p:nvPr>
        </p:nvGraphicFramePr>
        <p:xfrm>
          <a:off x="4525641" y="1553082"/>
          <a:ext cx="1065477" cy="767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9" imgW="545760" imgH="393480" progId="Equation.3">
                  <p:embed/>
                </p:oleObj>
              </mc:Choice>
              <mc:Fallback>
                <p:oleObj name="Equation" r:id="rId9" imgW="545760" imgH="393480" progId="Equation.3">
                  <p:embed/>
                  <p:pic>
                    <p:nvPicPr>
                      <p:cNvPr id="1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641" y="1553082"/>
                        <a:ext cx="1065477" cy="7678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452320" y="1474805"/>
          <a:ext cx="1103325" cy="846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11" imgW="545760" imgH="419040" progId="Equation.3">
                  <p:embed/>
                </p:oleObj>
              </mc:Choice>
              <mc:Fallback>
                <p:oleObj name="Equation" r:id="rId11" imgW="545760" imgH="419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1474805"/>
                        <a:ext cx="1103325" cy="8464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1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Türev Alma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en-US" smtClean="0"/>
              <a:t>Tüm yönlerde türev alan filtreler kenarları </a:t>
            </a:r>
            <a:r>
              <a:rPr lang="en-US"/>
              <a:t>açığa </a:t>
            </a:r>
            <a:r>
              <a:rPr lang="en-US" smtClean="0"/>
              <a:t>çıkarır.</a:t>
            </a:r>
            <a:endParaRPr lang="en-US"/>
          </a:p>
          <a:p>
            <a:pPr marL="342900" lvl="1" indent="-342900">
              <a:buFont typeface="Arial" pitchFamily="34" charset="0"/>
              <a:buChar char="•"/>
            </a:pPr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342900" lvl="1" indent="-342900">
              <a:buFont typeface="Arial" pitchFamily="34" charset="0"/>
              <a:buChar char="•"/>
            </a:pPr>
            <a:r>
              <a:rPr lang="en-US" smtClean="0"/>
              <a:t>Kenarları belirlemek için x </a:t>
            </a:r>
            <a:r>
              <a:rPr lang="en-US"/>
              <a:t>ve y yönünde türevi alınan görüntülerin genliği </a:t>
            </a:r>
            <a:r>
              <a:rPr lang="en-US" smtClean="0"/>
              <a:t>de hesaplabilir</a:t>
            </a:r>
            <a:r>
              <a:rPr lang="en-US"/>
              <a:t>.</a:t>
            </a:r>
          </a:p>
          <a:p>
            <a:pPr lvl="1"/>
            <a:r>
              <a:rPr lang="en-US" smtClean="0"/>
              <a:t>Genlik hesabı</a:t>
            </a:r>
          </a:p>
          <a:p>
            <a:pPr lvl="1"/>
            <a:endParaRPr lang="en-US"/>
          </a:p>
          <a:p>
            <a:pPr lvl="1"/>
            <a:r>
              <a:rPr lang="en-US" smtClean="0"/>
              <a:t>Açı hesabı</a:t>
            </a:r>
            <a:endParaRPr lang="en-US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348880"/>
            <a:ext cx="2418159" cy="1117776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609" y="2636306"/>
            <a:ext cx="1521619" cy="542925"/>
          </a:xfrm>
          <a:prstGeom prst="rect">
            <a:avLst/>
          </a:prstGeom>
        </p:spPr>
      </p:pic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3203848" y="5013176"/>
            <a:ext cx="2735882" cy="1223541"/>
            <a:chOff x="1837" y="3249"/>
            <a:chExt cx="2004" cy="886"/>
          </a:xfrm>
        </p:grpSpPr>
        <p:pic>
          <p:nvPicPr>
            <p:cNvPr id="13" name="Picture 2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27" y="3813"/>
              <a:ext cx="1725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37" y="3249"/>
              <a:ext cx="2004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/>
          <a:srcRect l="48772" t="2193" r="5710" b="50317"/>
          <a:stretch>
            <a:fillRect/>
          </a:stretch>
        </p:blipFill>
        <p:spPr bwMode="auto">
          <a:xfrm>
            <a:off x="6528123" y="4583113"/>
            <a:ext cx="2322632" cy="215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419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Keskinleştirme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smtClean="0"/>
                  <a:t>Kenar veya genlik görüntüsü original görüntüye eklendiğinde görüntü hatları keskinleştirilir.</a:t>
                </a:r>
              </a:p>
              <a:p>
                <a:pPr marL="742950" lvl="2" indent="-3429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I</m:t>
                    </m:r>
                    <m:r>
                      <m:rPr>
                        <m:nor/>
                      </m:rPr>
                      <a:rPr lang="en-US" baseline="-25000" dirty="0"/>
                      <m:t>kena</m:t>
                    </m:r>
                    <m:r>
                      <m:rPr>
                        <m:nor/>
                      </m:rPr>
                      <a:rPr lang="en-US" b="0" i="0" baseline="-25000" dirty="0" smtClean="0"/>
                      <m:t>r</m:t>
                    </m:r>
                  </m:oMath>
                </a14:m>
                <a:r>
                  <a:rPr lang="en-US" smtClean="0"/>
                  <a:t> şu şekilde belirlenebilir.</a:t>
                </a:r>
              </a:p>
              <a:p>
                <a:pPr marL="1200150" lvl="3" indent="-342900"/>
                <a:r>
                  <a:rPr lang="en-US" smtClean="0"/>
                  <a:t>türev alma filtreleriyle hesaplanarak,</a:t>
                </a:r>
              </a:p>
              <a:p>
                <a:pPr marL="1200150" lvl="3" indent="-342900"/>
                <a:r>
                  <a:rPr lang="en-US" smtClean="0"/>
                  <a:t>orijinal görüntüden bulanık görüntü çıkartılarak,</a:t>
                </a:r>
                <a:endParaRPr lang="en-US"/>
              </a:p>
              <a:p>
                <a:pPr marL="742950" lvl="2" indent="-342900"/>
                <a:endParaRPr lang="en-US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3"/>
          <a:srcRect t="5281" b="10165"/>
          <a:stretch/>
        </p:blipFill>
        <p:spPr>
          <a:xfrm>
            <a:off x="1103971" y="5085185"/>
            <a:ext cx="7617337" cy="1656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3065322" y="3931022"/>
                <a:ext cx="3294172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/>
                        <m:t>g</m:t>
                      </m:r>
                      <m:r>
                        <m:rPr>
                          <m:nor/>
                        </m:rPr>
                        <a:rPr lang="en-US" sz="2000" baseline="-25000" dirty="0" smtClean="0"/>
                        <m:t>kenar</m:t>
                      </m:r>
                      <m:r>
                        <m:rPr>
                          <m:nor/>
                        </m:rPr>
                        <a:rPr lang="en-US" sz="2000" dirty="0" smtClean="0"/>
                        <m:t>(</m:t>
                      </m:r>
                      <m:r>
                        <m:rPr>
                          <m:nor/>
                        </m:rPr>
                        <a:rPr lang="en-US" sz="2000" dirty="0" smtClean="0"/>
                        <m:t>x</m:t>
                      </m:r>
                      <m:r>
                        <m:rPr>
                          <m:nor/>
                        </m:rPr>
                        <a:rPr lang="en-US" sz="2000" dirty="0" smtClean="0"/>
                        <m:t>,</m:t>
                      </m:r>
                      <m:r>
                        <m:rPr>
                          <m:nor/>
                        </m:rPr>
                        <a:rPr lang="en-US" sz="2000" dirty="0" smtClean="0"/>
                        <m:t>y</m:t>
                      </m:r>
                      <m:r>
                        <m:rPr>
                          <m:nor/>
                        </m:rPr>
                        <a:rPr lang="en-US" sz="2000" dirty="0" smtClean="0"/>
                        <m:t>) = </m:t>
                      </m:r>
                      <m:r>
                        <m:rPr>
                          <m:nor/>
                        </m:rPr>
                        <a:rPr lang="en-US" sz="200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 smtClean="0"/>
                        <m:t>(</m:t>
                      </m:r>
                      <m:r>
                        <m:rPr>
                          <m:nor/>
                        </m:rPr>
                        <a:rPr lang="en-US" sz="2000" dirty="0" smtClean="0"/>
                        <m:t>x</m:t>
                      </m:r>
                      <m:r>
                        <m:rPr>
                          <m:nor/>
                        </m:rPr>
                        <a:rPr lang="en-US" sz="2000" dirty="0" smtClean="0"/>
                        <m:t>,</m:t>
                      </m:r>
                      <m:r>
                        <m:rPr>
                          <m:nor/>
                        </m:rPr>
                        <a:rPr lang="en-US" sz="2000" dirty="0" smtClean="0"/>
                        <m:t>y</m:t>
                      </m:r>
                      <m:r>
                        <m:rPr>
                          <m:nor/>
                        </m:rPr>
                        <a:rPr lang="en-US" sz="2000" dirty="0" smtClean="0"/>
                        <m:t>) 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000" b="0" i="0" dirty="0" smtClean="0">
                  <a:latin typeface="Cambria Math" panose="02040503050406030204" pitchFamily="18" charset="0"/>
                </a:endParaRPr>
              </a:p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/>
                        <m:t>g</m:t>
                      </m:r>
                      <m:r>
                        <m:rPr>
                          <m:nor/>
                        </m:rPr>
                        <a:rPr lang="en-US" sz="2000" baseline="-25000" dirty="0"/>
                        <m:t>k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enar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=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–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bulan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ı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k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lvl="3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baseline="-25000" dirty="0"/>
                        <m:t>ke</m:t>
                      </m:r>
                      <m:r>
                        <m:rPr>
                          <m:nor/>
                        </m:rPr>
                        <a:rPr lang="en-US" sz="2000" b="0" i="0" baseline="-25000" dirty="0" smtClean="0"/>
                        <m:t>skin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= 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f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 err="1"/>
                        <m:t>x</m:t>
                      </m:r>
                      <m:r>
                        <m:rPr>
                          <m:nor/>
                        </m:rPr>
                        <a:rPr lang="en-US" sz="2000" dirty="0" err="1"/>
                        <m:t>,</m:t>
                      </m:r>
                      <m:r>
                        <m:rPr>
                          <m:nor/>
                        </m:rPr>
                        <a:rPr lang="en-US" sz="2000" dirty="0" err="1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 + </m:t>
                      </m:r>
                      <m:r>
                        <m:rPr>
                          <m:nor/>
                        </m:rPr>
                        <a:rPr lang="en-US" sz="2000" dirty="0"/>
                        <m:t>k</m:t>
                      </m:r>
                      <m:r>
                        <m:rPr>
                          <m:nor/>
                        </m:rPr>
                        <a:rPr lang="en-US" sz="2000" dirty="0"/>
                        <m:t> .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prstClr val="black"/>
                          </a:solidFill>
                        </a:rPr>
                        <m:t>g</m:t>
                      </m:r>
                      <m:r>
                        <m:rPr>
                          <m:nor/>
                        </m:rPr>
                        <a:rPr lang="en-US" sz="2000" baseline="-25000" dirty="0">
                          <a:solidFill>
                            <a:prstClr val="black"/>
                          </a:solidFill>
                        </a:rPr>
                        <m:t>kenar</m:t>
                      </m:r>
                      <m:r>
                        <m:rPr>
                          <m:nor/>
                        </m:rPr>
                        <a:rPr lang="en-US" sz="2000" dirty="0"/>
                        <m:t>(</m:t>
                      </m:r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  <m:r>
                        <m:rPr>
                          <m:nor/>
                        </m:rPr>
                        <a:rPr lang="en-US" sz="2000" dirty="0"/>
                        <m:t>,</m:t>
                      </m:r>
                      <m:r>
                        <m:rPr>
                          <m:nor/>
                        </m:rPr>
                        <a:rPr lang="en-US" sz="2000" dirty="0"/>
                        <m:t>y</m:t>
                      </m:r>
                      <m:r>
                        <m:rPr>
                          <m:nor/>
                        </m:rPr>
                        <a:rPr lang="en-US" sz="2000" dirty="0"/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22" y="3931022"/>
                <a:ext cx="3294172" cy="115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668" y="3748460"/>
            <a:ext cx="871538" cy="53578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766121" y="4323437"/>
            <a:ext cx="236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konvolüsyon operatörü</a:t>
            </a:r>
            <a:endParaRPr lang="en-US"/>
          </a:p>
        </p:txBody>
      </p:sp>
      <p:sp>
        <p:nvSpPr>
          <p:cNvPr id="7" name="Sağ Ok 6"/>
          <p:cNvSpPr/>
          <p:nvPr/>
        </p:nvSpPr>
        <p:spPr>
          <a:xfrm rot="11463348">
            <a:off x="5053566" y="4218508"/>
            <a:ext cx="1656184" cy="145470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Görüntülerde Geometrik Dönüşümler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Eğme</a:t>
            </a:r>
          </a:p>
          <a:p>
            <a:pPr lvl="1"/>
            <a:r>
              <a:rPr lang="en-US"/>
              <a:t>Ölçekleme</a:t>
            </a:r>
          </a:p>
          <a:p>
            <a:pPr lvl="1"/>
            <a:r>
              <a:rPr lang="en-US" smtClean="0"/>
              <a:t>Döndürme</a:t>
            </a:r>
            <a:endParaRPr lang="en-US"/>
          </a:p>
          <a:p>
            <a:pPr lvl="1"/>
            <a:r>
              <a:rPr lang="en-US"/>
              <a:t>Biçim değiştirme</a:t>
            </a:r>
          </a:p>
          <a:p>
            <a:pPr marL="742950" lvl="2" indent="-3429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Gamma Düzeltmesi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Uygun bir gamma değeriyle görüntüler ekrana gönderilmeden önce düzeltilebilir.</a:t>
            </a:r>
          </a:p>
          <a:p>
            <a:pPr lvl="1"/>
            <a:r>
              <a:rPr lang="en-US" sz="2000" smtClean="0"/>
              <a:t>I’ düzeltilmiş görüntü yoğunluğunu ifade eder.</a:t>
            </a:r>
          </a:p>
          <a:p>
            <a:pPr lvl="1"/>
            <a:endParaRPr lang="en-US" sz="2000"/>
          </a:p>
          <a:p>
            <a:endParaRPr lang="tr-TR" sz="2400" dirty="0"/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852936"/>
            <a:ext cx="5591175" cy="360997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4" y="2954314"/>
            <a:ext cx="2276901" cy="86677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5" y="3821089"/>
            <a:ext cx="3153917" cy="2917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5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Ölçekleme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smtClean="0"/>
              <a:t>u-v koordinatları yeni x-y koordinatlarına dönüştürülür. </a:t>
            </a:r>
          </a:p>
          <a:p>
            <a:pPr algn="just"/>
            <a:r>
              <a:rPr lang="en-US" sz="2800" smtClean="0"/>
              <a:t>Görüntü yoğunlukları yeni koordinat değeri için komşuluk bilgisi ile interpole edilir.</a:t>
            </a:r>
            <a:endParaRPr lang="en-US" sz="2800"/>
          </a:p>
          <a:p>
            <a:pPr marL="742950" lvl="2" indent="-342900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383134"/>
            <a:ext cx="1470950" cy="14799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94" y="4413735"/>
            <a:ext cx="961660" cy="967560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2843808" y="438313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2843808" y="438313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4357704" y="405103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</a:t>
            </a:r>
            <a:endParaRPr lang="en-US"/>
          </a:p>
        </p:txBody>
      </p:sp>
      <p:sp>
        <p:nvSpPr>
          <p:cNvPr id="10" name="Metin kutusu 9"/>
          <p:cNvSpPr txBox="1"/>
          <p:nvPr/>
        </p:nvSpPr>
        <p:spPr>
          <a:xfrm>
            <a:off x="2554946" y="57970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</a:t>
            </a:r>
            <a:endParaRPr lang="en-US"/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4847437" y="4408511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4847437" y="4408510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6361333" y="40764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4" name="Metin kutusu 13"/>
          <p:cNvSpPr txBox="1"/>
          <p:nvPr/>
        </p:nvSpPr>
        <p:spPr>
          <a:xfrm>
            <a:off x="4558575" y="582245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esi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4980">
            <a:off x="4566088" y="4928509"/>
            <a:ext cx="1470950" cy="147997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Döndürme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smtClean="0"/>
              <a:t>u-v koordinatları yeni x-y koordinatlarına dönüştürülür. </a:t>
            </a:r>
          </a:p>
          <a:p>
            <a:pPr algn="just"/>
            <a:r>
              <a:rPr lang="en-US" sz="2800" smtClean="0"/>
              <a:t>Görüntü yoğunlukları yeni koordinat değeri için komşuluk bilgisi ile interpole edilir.</a:t>
            </a:r>
          </a:p>
          <a:p>
            <a:pPr marL="742950" lvl="2" indent="-342900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66" y="4625194"/>
            <a:ext cx="1470950" cy="1479975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2196566" y="462519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2196566" y="462519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3710462" y="42930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</a:t>
            </a:r>
            <a:endParaRPr lang="en-US"/>
          </a:p>
        </p:txBody>
      </p:sp>
      <p:sp>
        <p:nvSpPr>
          <p:cNvPr id="10" name="Metin kutusu 9"/>
          <p:cNvSpPr txBox="1"/>
          <p:nvPr/>
        </p:nvSpPr>
        <p:spPr>
          <a:xfrm>
            <a:off x="1907704" y="60391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</a:t>
            </a:r>
            <a:endParaRPr lang="en-US"/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5295162" y="4650571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5295162" y="4650570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6809058" y="431847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4" name="Metin kutusu 13"/>
          <p:cNvSpPr txBox="1"/>
          <p:nvPr/>
        </p:nvSpPr>
        <p:spPr>
          <a:xfrm>
            <a:off x="5006300" y="606451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  <p:cxnSp>
        <p:nvCxnSpPr>
          <p:cNvPr id="16" name="Eğri Bağlayıcı 15"/>
          <p:cNvCxnSpPr/>
          <p:nvPr/>
        </p:nvCxnSpPr>
        <p:spPr>
          <a:xfrm rot="5400000">
            <a:off x="5529807" y="4700874"/>
            <a:ext cx="316635" cy="216024"/>
          </a:xfrm>
          <a:prstGeom prst="curvedConnector3">
            <a:avLst>
              <a:gd name="adj1" fmla="val 92262"/>
            </a:avLst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850376" y="4712196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76" y="4712196"/>
                <a:ext cx="189475" cy="276999"/>
              </a:xfrm>
              <a:prstGeom prst="rect">
                <a:avLst/>
              </a:prstGeom>
              <a:blipFill>
                <a:blip r:embed="rId3"/>
                <a:stretch>
                  <a:fillRect l="-32258" r="-225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3719960" y="3556536"/>
                <a:ext cx="20909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960" y="3556536"/>
                <a:ext cx="2090957" cy="553998"/>
              </a:xfrm>
              <a:prstGeom prst="rect">
                <a:avLst/>
              </a:prstGeom>
              <a:blipFill>
                <a:blip r:embed="rId4"/>
                <a:stretch>
                  <a:fillRect l="-2332" r="-2041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Biçim Değiştirme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57200" y="1600200"/>
            <a:ext cx="649106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smtClean="0"/>
              <a:t>u-v koordinatları yeni x-y koordinatlarına dönüştürülür. </a:t>
            </a:r>
          </a:p>
          <a:p>
            <a:pPr lvl="1" algn="just"/>
            <a:r>
              <a:rPr lang="en-US" sz="2000" smtClean="0"/>
              <a:t>Dönüşüm lineer olmayan formüllere göre gerçekleştirilir.</a:t>
            </a:r>
          </a:p>
          <a:p>
            <a:pPr lvl="1" algn="just"/>
            <a:r>
              <a:rPr lang="en-US" sz="2000" smtClean="0"/>
              <a:t>Balık gözü (fish eye) lens görüntüleri tipik bir örneğidir.</a:t>
            </a:r>
          </a:p>
          <a:p>
            <a:pPr algn="just"/>
            <a:r>
              <a:rPr lang="en-US" sz="2400" smtClean="0"/>
              <a:t>Görüntü yoğunlukları yeni koordinat değeri için komşuluk bilgisi ile interpole edilir.</a:t>
            </a:r>
          </a:p>
          <a:p>
            <a:pPr marL="742950" lvl="2" indent="-342900"/>
            <a:endParaRPr lang="en-US" sz="2000"/>
          </a:p>
        </p:txBody>
      </p:sp>
      <p:cxnSp>
        <p:nvCxnSpPr>
          <p:cNvPr id="7" name="Düz Ok Bağlayıcısı 6"/>
          <p:cNvCxnSpPr/>
          <p:nvPr/>
        </p:nvCxnSpPr>
        <p:spPr>
          <a:xfrm>
            <a:off x="1865878" y="4835944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/>
          <p:cNvCxnSpPr/>
          <p:nvPr/>
        </p:nvCxnSpPr>
        <p:spPr>
          <a:xfrm flipH="1">
            <a:off x="1865878" y="4835943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3379774" y="45038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</a:t>
            </a:r>
            <a:endParaRPr lang="en-US"/>
          </a:p>
        </p:txBody>
      </p:sp>
      <p:sp>
        <p:nvSpPr>
          <p:cNvPr id="10" name="Metin kutusu 9"/>
          <p:cNvSpPr txBox="1"/>
          <p:nvPr/>
        </p:nvSpPr>
        <p:spPr>
          <a:xfrm>
            <a:off x="1577016" y="624989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</a:t>
            </a:r>
            <a:endParaRPr lang="en-US"/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3900896" y="4861800"/>
            <a:ext cx="1797948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>
            <a:off x="3900896" y="4861799"/>
            <a:ext cx="6402" cy="182880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5414792" y="452970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4" name="Metin kutusu 13"/>
          <p:cNvSpPr txBox="1"/>
          <p:nvPr/>
        </p:nvSpPr>
        <p:spPr>
          <a:xfrm>
            <a:off x="3612034" y="62757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68" y="4861320"/>
            <a:ext cx="1302240" cy="150662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75" y="4882900"/>
            <a:ext cx="1284649" cy="1510964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88" y="3817413"/>
            <a:ext cx="1727766" cy="1372410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192644" y="1810356"/>
            <a:ext cx="1405042" cy="984730"/>
          </a:xfrm>
          <a:prstGeom prst="rect">
            <a:avLst/>
          </a:prstGeom>
        </p:spPr>
      </p:pic>
      <p:cxnSp>
        <p:nvCxnSpPr>
          <p:cNvPr id="24" name="Düz Ok Bağlayıcısı 23"/>
          <p:cNvCxnSpPr/>
          <p:nvPr/>
        </p:nvCxnSpPr>
        <p:spPr>
          <a:xfrm flipH="1">
            <a:off x="7895165" y="3140968"/>
            <a:ext cx="1" cy="50405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Görüntü Birleştirme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İçerik Yer Tutucusu 2"/>
              <p:cNvSpPr txBox="1">
                <a:spLocks/>
              </p:cNvSpPr>
              <p:nvPr/>
            </p:nvSpPr>
            <p:spPr>
              <a:xfrm>
                <a:off x="457200" y="1600200"/>
                <a:ext cx="8229600" cy="33481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US" sz="2400" smtClean="0"/>
                  <a:t>Görüntü birleştirme adımları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 smtClean="0"/>
                  <a:t>Arkaplan görüntüsünü oluştur.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 smtClean="0"/>
                  <a:t>Önplan görüntüsünü belirli bir saydamlıkta oluştur.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/>
                  <a:t>Tüm pikseller RGBA derinliğinde ifade edilir (r, g, b,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).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/>
                  <a:t>Mesela görüntüde </a:t>
                </a:r>
                <a:r>
                  <a:rPr lang="en-US" sz="2000" smtClean="0"/>
                  <a:t>dama tahtası görünümündeki pikseller saydam </a:t>
                </a:r>
                <a:r>
                  <a:rPr lang="en-US" sz="2000"/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=0</a:t>
                </a:r>
                <a:r>
                  <a:rPr lang="en-US" sz="2000" smtClean="0"/>
                  <a:t>) pikselleri diğerleri </a:t>
                </a:r>
                <a:r>
                  <a:rPr lang="en-US" sz="2000"/>
                  <a:t>opak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=</a:t>
                </a:r>
                <a:r>
                  <a:rPr lang="en-US" sz="2000" smtClean="0"/>
                  <a:t>1)</a:t>
                </a:r>
                <a:r>
                  <a:rPr lang="en-US" sz="2000"/>
                  <a:t> </a:t>
                </a:r>
                <a:r>
                  <a:rPr lang="en-US" sz="2000" smtClean="0"/>
                  <a:t>pikselleri ifade eder.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400" smtClean="0"/>
                  <a:t>Saydam olmayan tüm </a:t>
                </a:r>
                <a:r>
                  <a:rPr lang="en-US" sz="2400"/>
                  <a:t>önplan piksellerini </a:t>
                </a:r>
                <a:r>
                  <a:rPr lang="en-US" sz="2400" smtClean="0"/>
                  <a:t>uygun bir konum ve ölçekte arkaplan görüntüsüne </a:t>
                </a:r>
                <a:r>
                  <a:rPr lang="en-US" sz="2400"/>
                  <a:t>ekle. 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000" smtClean="0"/>
                  <a:t>Alfa döşemesi (matting) için yarı geçirgen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smtClean="0"/>
                  <a:t> değerleri ağırlık olarak kullanılır.</a:t>
                </a:r>
              </a:p>
              <a:p>
                <a:pPr lvl="3">
                  <a:lnSpc>
                    <a:spcPct val="110000"/>
                  </a:lnSpc>
                </a:pPr>
                <a:r>
                  <a:rPr lang="en-US" sz="1700" smtClean="0"/>
                  <a:t>Renk </a:t>
                </a:r>
                <a:r>
                  <a:rPr lang="en-US" sz="1700"/>
                  <a:t>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700" smtClean="0"/>
                  <a:t> önplanRengi + (1-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700" smtClean="0"/>
                  <a:t>) * arkaplanRengi</a:t>
                </a:r>
              </a:p>
              <a:p>
                <a:pPr lvl="3">
                  <a:lnSpc>
                    <a:spcPct val="110000"/>
                  </a:lnSpc>
                </a:pPr>
                <a:endParaRPr lang="en-US" sz="1700"/>
              </a:p>
              <a:p>
                <a:pPr lvl="1">
                  <a:lnSpc>
                    <a:spcPct val="110000"/>
                  </a:lnSpc>
                </a:pPr>
                <a:endParaRPr lang="en-US" sz="2400"/>
              </a:p>
              <a:p>
                <a:pPr algn="just">
                  <a:lnSpc>
                    <a:spcPct val="110000"/>
                  </a:lnSpc>
                </a:pPr>
                <a:endParaRPr lang="en-US" sz="2400" smtClean="0"/>
              </a:p>
              <a:p>
                <a:pPr marL="742950" lvl="2" indent="-342900">
                  <a:lnSpc>
                    <a:spcPct val="110000"/>
                  </a:lnSpc>
                </a:pPr>
                <a:endParaRPr lang="en-US" sz="2000"/>
              </a:p>
            </p:txBody>
          </p:sp>
        </mc:Choice>
        <mc:Fallback xmlns="">
          <p:sp>
            <p:nvSpPr>
              <p:cNvPr id="6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3348135"/>
              </a:xfrm>
              <a:prstGeom prst="rect">
                <a:avLst/>
              </a:prstGeom>
              <a:blipFill>
                <a:blip r:embed="rId3"/>
                <a:stretch>
                  <a:fillRect l="-667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48335"/>
            <a:ext cx="3168352" cy="18210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102736"/>
            <a:ext cx="2328982" cy="163863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535054"/>
            <a:ext cx="1835696" cy="12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Görüntü Eğme</a:t>
            </a:r>
            <a:endParaRPr lang="en-US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42027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smtClean="0"/>
              <a:t>Görüntü filtreleme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görüntünün tanım aralığını (range) değiştirir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h(f(x))</a:t>
            </a:r>
          </a:p>
          <a:p>
            <a:pPr algn="ctr">
              <a:lnSpc>
                <a:spcPct val="110000"/>
              </a:lnSpc>
            </a:pPr>
            <a:endParaRPr lang="en-US" i="1"/>
          </a:p>
          <a:p>
            <a:pPr algn="ctr">
              <a:lnSpc>
                <a:spcPct val="110000"/>
              </a:lnSpc>
            </a:pPr>
            <a:endParaRPr lang="en-US" i="1"/>
          </a:p>
          <a:p>
            <a:pPr>
              <a:lnSpc>
                <a:spcPct val="110000"/>
              </a:lnSpc>
            </a:pPr>
            <a:r>
              <a:rPr lang="en-US" sz="2800"/>
              <a:t>Görüntü </a:t>
            </a:r>
            <a:r>
              <a:rPr lang="en-US" sz="2800" smtClean="0"/>
              <a:t>eğme</a:t>
            </a:r>
            <a:endParaRPr lang="en-US" sz="2800"/>
          </a:p>
          <a:p>
            <a:pPr lvl="1">
              <a:lnSpc>
                <a:spcPct val="110000"/>
              </a:lnSpc>
            </a:pPr>
            <a:r>
              <a:rPr lang="en-US" sz="2400" smtClean="0"/>
              <a:t>görüntünün etki alanını (domain) değiştirir.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f(h(x))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0" y="2924944"/>
            <a:ext cx="1981200" cy="1219200"/>
            <a:chOff x="960" y="1872"/>
            <a:chExt cx="1248" cy="768"/>
          </a:xfrm>
        </p:grpSpPr>
        <p:sp>
          <p:nvSpPr>
            <p:cNvPr id="398341" name="Line 5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2" name="Line 6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3" name="Freeform 7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4" name="Text Box 8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45" name="Text Box 9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81400" y="3229744"/>
            <a:ext cx="1600200" cy="476250"/>
            <a:chOff x="2256" y="2064"/>
            <a:chExt cx="1008" cy="300"/>
          </a:xfrm>
        </p:grpSpPr>
        <p:sp>
          <p:nvSpPr>
            <p:cNvPr id="398347" name="Text Box 11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8348" name="Line 12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49" name="Line 13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638800" y="2924944"/>
            <a:ext cx="1981200" cy="1219200"/>
            <a:chOff x="3552" y="1872"/>
            <a:chExt cx="1248" cy="768"/>
          </a:xfrm>
        </p:grpSpPr>
        <p:sp>
          <p:nvSpPr>
            <p:cNvPr id="398351" name="Line 15"/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2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3" name="Freeform 17"/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4" name="Text Box 18"/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55" name="Text Box 19"/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524000" y="5517232"/>
            <a:ext cx="1981200" cy="1219200"/>
            <a:chOff x="960" y="1872"/>
            <a:chExt cx="1248" cy="768"/>
          </a:xfrm>
        </p:grpSpPr>
        <p:sp>
          <p:nvSpPr>
            <p:cNvPr id="398357" name="Line 21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8" name="Line 22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59" name="Freeform 23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0" name="Text Box 24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61" name="Text Box 25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581400" y="5802982"/>
            <a:ext cx="1600200" cy="476250"/>
            <a:chOff x="2256" y="2064"/>
            <a:chExt cx="1008" cy="300"/>
          </a:xfrm>
        </p:grpSpPr>
        <p:sp>
          <p:nvSpPr>
            <p:cNvPr id="398363" name="Text Box 2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8364" name="Line 2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5" name="Line 2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638800" y="5517232"/>
            <a:ext cx="1981200" cy="1219200"/>
            <a:chOff x="3552" y="3168"/>
            <a:chExt cx="1248" cy="768"/>
          </a:xfrm>
        </p:grpSpPr>
        <p:sp>
          <p:nvSpPr>
            <p:cNvPr id="398367" name="Line 31"/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8" name="Line 32"/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69" name="Freeform 33"/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96" y="16"/>
                </a:cxn>
                <a:cxn ang="0">
                  <a:pos x="288" y="208"/>
                </a:cxn>
                <a:cxn ang="0">
                  <a:pos x="528" y="352"/>
                </a:cxn>
                <a:cxn ang="0">
                  <a:pos x="672" y="16"/>
                </a:cxn>
              </a:cxnLst>
              <a:rect l="0" t="0" r="r" b="b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8370" name="Text Box 34"/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f</a:t>
              </a:r>
            </a:p>
          </p:txBody>
        </p:sp>
        <p:sp>
          <p:nvSpPr>
            <p:cNvPr id="398371" name="Text Box 35"/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767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Görüntü Eğme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81400" y="3353519"/>
            <a:ext cx="1600200" cy="476250"/>
            <a:chOff x="2256" y="2064"/>
            <a:chExt cx="1008" cy="300"/>
          </a:xfrm>
        </p:grpSpPr>
        <p:sp>
          <p:nvSpPr>
            <p:cNvPr id="399365" name="Text Box 5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9366" name="Line 6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9367" name="Line 7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81400" y="5744294"/>
            <a:ext cx="1600200" cy="476250"/>
            <a:chOff x="2256" y="2064"/>
            <a:chExt cx="1008" cy="300"/>
          </a:xfrm>
        </p:grpSpPr>
        <p:sp>
          <p:nvSpPr>
            <p:cNvPr id="399369" name="Text Box 9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solidFill>
                    <a:prstClr val="black"/>
                  </a:solidFill>
                </a:rPr>
                <a:t>h</a:t>
              </a:r>
            </a:p>
          </p:txBody>
        </p:sp>
        <p:sp>
          <p:nvSpPr>
            <p:cNvPr id="399370" name="Line 10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9371" name="Line 11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99372" name="Picture 12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020144"/>
            <a:ext cx="1462088" cy="1095375"/>
          </a:xfrm>
          <a:prstGeom prst="rect">
            <a:avLst/>
          </a:prstGeom>
          <a:noFill/>
        </p:spPr>
      </p:pic>
      <p:pic>
        <p:nvPicPr>
          <p:cNvPr id="399373" name="Picture 13" descr="HHHIMG_1166"/>
          <p:cNvPicPr>
            <a:picLocks noChangeAspect="1" noChangeArrowheads="1"/>
          </p:cNvPicPr>
          <p:nvPr/>
        </p:nvPicPr>
        <p:blipFill>
          <a:blip r:embed="rId3" cstate="print">
            <a:lum bright="48000"/>
          </a:blip>
          <a:srcRect/>
          <a:stretch>
            <a:fillRect/>
          </a:stretch>
        </p:blipFill>
        <p:spPr bwMode="auto">
          <a:xfrm>
            <a:off x="5943600" y="3020144"/>
            <a:ext cx="1462088" cy="1095375"/>
          </a:xfrm>
          <a:prstGeom prst="rect">
            <a:avLst/>
          </a:prstGeom>
          <a:noFill/>
        </p:spPr>
      </p:pic>
      <p:pic>
        <p:nvPicPr>
          <p:cNvPr id="399374" name="Picture 1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5429969"/>
            <a:ext cx="1462088" cy="1095375"/>
          </a:xfrm>
          <a:prstGeom prst="rect">
            <a:avLst/>
          </a:prstGeom>
          <a:noFill/>
        </p:spPr>
      </p:pic>
      <p:pic>
        <p:nvPicPr>
          <p:cNvPr id="399375" name="Picture 15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13" y="5534744"/>
            <a:ext cx="1843087" cy="762000"/>
          </a:xfrm>
          <a:prstGeom prst="rect">
            <a:avLst/>
          </a:prstGeom>
          <a:noFill/>
        </p:spPr>
      </p:pic>
      <p:sp>
        <p:nvSpPr>
          <p:cNvPr id="399376" name="Text Box 16"/>
          <p:cNvSpPr txBox="1">
            <a:spLocks noChangeArrowheads="1"/>
          </p:cNvSpPr>
          <p:nvPr/>
        </p:nvSpPr>
        <p:spPr bwMode="auto">
          <a:xfrm>
            <a:off x="1447800" y="3048719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399377" name="Text Box 17"/>
          <p:cNvSpPr txBox="1">
            <a:spLocks noChangeArrowheads="1"/>
          </p:cNvSpPr>
          <p:nvPr/>
        </p:nvSpPr>
        <p:spPr bwMode="auto">
          <a:xfrm>
            <a:off x="1447800" y="5472832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399378" name="Text Box 18"/>
          <p:cNvSpPr txBox="1">
            <a:spLocks noChangeArrowheads="1"/>
          </p:cNvSpPr>
          <p:nvPr/>
        </p:nvSpPr>
        <p:spPr bwMode="auto">
          <a:xfrm>
            <a:off x="5638800" y="5549032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399379" name="Text Box 19"/>
          <p:cNvSpPr txBox="1">
            <a:spLocks noChangeArrowheads="1"/>
          </p:cNvSpPr>
          <p:nvPr/>
        </p:nvSpPr>
        <p:spPr bwMode="auto">
          <a:xfrm>
            <a:off x="5638800" y="3048719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125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smtClean="0"/>
              <a:t>Görüntü filtreleme</a:t>
            </a:r>
          </a:p>
          <a:p>
            <a:pPr lvl="1">
              <a:lnSpc>
                <a:spcPct val="110000"/>
              </a:lnSpc>
            </a:pPr>
            <a:r>
              <a:rPr lang="en-US" sz="2400" smtClean="0"/>
              <a:t>görüntünün tanım aralığını (range) değiştirir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/>
              <a:t>g(x) = h(f(x))</a:t>
            </a:r>
          </a:p>
          <a:p>
            <a:pPr algn="ctr">
              <a:lnSpc>
                <a:spcPct val="110000"/>
              </a:lnSpc>
            </a:pPr>
            <a:endParaRPr lang="en-US" i="1"/>
          </a:p>
          <a:p>
            <a:pPr algn="ctr">
              <a:lnSpc>
                <a:spcPct val="110000"/>
              </a:lnSpc>
            </a:pPr>
            <a:endParaRPr lang="en-US" i="1"/>
          </a:p>
          <a:p>
            <a:pPr>
              <a:lnSpc>
                <a:spcPct val="110000"/>
              </a:lnSpc>
            </a:pPr>
            <a:r>
              <a:rPr lang="en-US" sz="2800"/>
              <a:t>Görüntü </a:t>
            </a:r>
            <a:r>
              <a:rPr lang="en-US" sz="2800" smtClean="0"/>
              <a:t>eğme</a:t>
            </a:r>
            <a:endParaRPr lang="en-US" sz="2800"/>
          </a:p>
          <a:p>
            <a:pPr lvl="1">
              <a:lnSpc>
                <a:spcPct val="110000"/>
              </a:lnSpc>
            </a:pPr>
            <a:r>
              <a:rPr lang="en-US" sz="2400" smtClean="0"/>
              <a:t>görüntünün etki alanını (domain) değiştirir.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sz="2400" smtClean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800" i="1" smtClean="0"/>
              <a:t>g(x) = f(h(x))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3052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ikdörtgen 20"/>
          <p:cNvSpPr/>
          <p:nvPr/>
        </p:nvSpPr>
        <p:spPr>
          <a:xfrm>
            <a:off x="6335008" y="4491831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kdörtgen 19"/>
          <p:cNvSpPr/>
          <p:nvPr/>
        </p:nvSpPr>
        <p:spPr>
          <a:xfrm>
            <a:off x="3808844" y="4477371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kdörtgen 18"/>
          <p:cNvSpPr/>
          <p:nvPr/>
        </p:nvSpPr>
        <p:spPr>
          <a:xfrm>
            <a:off x="1294928" y="4500562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kdörtgen 17"/>
          <p:cNvSpPr/>
          <p:nvPr/>
        </p:nvSpPr>
        <p:spPr>
          <a:xfrm>
            <a:off x="6246734" y="2487002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kdörtgen 16"/>
          <p:cNvSpPr/>
          <p:nvPr/>
        </p:nvSpPr>
        <p:spPr>
          <a:xfrm>
            <a:off x="3818011" y="2492896"/>
            <a:ext cx="1828800" cy="1411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1524000" y="2590800"/>
            <a:ext cx="1828800" cy="1309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Parametrik (Global) </a:t>
            </a:r>
            <a:r>
              <a:rPr lang="en-US"/>
              <a:t>Eğme</a:t>
            </a: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Parametrik eğme çeşitleri</a:t>
            </a:r>
            <a:endParaRPr lang="en-US" sz="2800"/>
          </a:p>
        </p:txBody>
      </p:sp>
      <p:pic>
        <p:nvPicPr>
          <p:cNvPr id="400388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0713" y="2805113"/>
            <a:ext cx="1462087" cy="1095375"/>
          </a:xfrm>
          <a:prstGeom prst="rect">
            <a:avLst/>
          </a:prstGeo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524000" y="39004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kayma</a:t>
            </a:r>
            <a:endParaRPr lang="en-US">
              <a:solidFill>
                <a:prstClr val="black"/>
              </a:solidFill>
            </a:endParaRPr>
          </a:p>
        </p:txBody>
      </p:sp>
      <p:pic>
        <p:nvPicPr>
          <p:cNvPr id="400390" name="Picture 6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721496"/>
            <a:ext cx="1462088" cy="762000"/>
          </a:xfrm>
          <a:prstGeom prst="rect">
            <a:avLst/>
          </a:prstGeom>
          <a:noFill/>
        </p:spPr>
      </p:pic>
      <p:pic>
        <p:nvPicPr>
          <p:cNvPr id="400391" name="Picture 7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492896"/>
            <a:ext cx="1755775" cy="1411288"/>
          </a:xfrm>
          <a:prstGeom prst="rect">
            <a:avLst/>
          </a:prstGeom>
          <a:noFill/>
        </p:spPr>
      </p:pic>
      <p:sp>
        <p:nvSpPr>
          <p:cNvPr id="400392" name="Text Box 8"/>
          <p:cNvSpPr txBox="1">
            <a:spLocks noChangeArrowheads="1"/>
          </p:cNvSpPr>
          <p:nvPr/>
        </p:nvSpPr>
        <p:spPr bwMode="auto">
          <a:xfrm>
            <a:off x="4117975" y="3886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dönme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6553200" y="3810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ölçek</a:t>
            </a:r>
            <a:endParaRPr lang="en-US">
              <a:solidFill>
                <a:prstClr val="black"/>
              </a:solidFill>
            </a:endParaRPr>
          </a:p>
        </p:txBody>
      </p:sp>
      <p:pic>
        <p:nvPicPr>
          <p:cNvPr id="400394" name="Picture 10" descr="aff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495800"/>
            <a:ext cx="1746250" cy="1306513"/>
          </a:xfrm>
          <a:prstGeom prst="rect">
            <a:avLst/>
          </a:prstGeom>
          <a:noFill/>
        </p:spPr>
      </p:pic>
      <p:sp>
        <p:nvSpPr>
          <p:cNvPr id="400395" name="Text Box 11"/>
          <p:cNvSpPr txBox="1">
            <a:spLocks noChangeArrowheads="1"/>
          </p:cNvSpPr>
          <p:nvPr/>
        </p:nvSpPr>
        <p:spPr bwMode="auto">
          <a:xfrm>
            <a:off x="15240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afin</a:t>
            </a:r>
            <a:endParaRPr lang="en-US">
              <a:solidFill>
                <a:prstClr val="black"/>
              </a:solidFill>
            </a:endParaRPr>
          </a:p>
        </p:txBody>
      </p:sp>
      <p:pic>
        <p:nvPicPr>
          <p:cNvPr id="400396" name="Picture 12" descr="perspectiv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648200"/>
            <a:ext cx="1563688" cy="1001713"/>
          </a:xfrm>
          <a:prstGeom prst="rect">
            <a:avLst/>
          </a:prstGeom>
          <a:noFill/>
        </p:spPr>
      </p:pic>
      <p:sp>
        <p:nvSpPr>
          <p:cNvPr id="400397" name="Text Box 13"/>
          <p:cNvSpPr txBox="1">
            <a:spLocks noChangeArrowheads="1"/>
          </p:cNvSpPr>
          <p:nvPr/>
        </p:nvSpPr>
        <p:spPr bwMode="auto">
          <a:xfrm>
            <a:off x="4041775" y="5909318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perspektif</a:t>
            </a:r>
            <a:endParaRPr lang="en-US">
              <a:solidFill>
                <a:prstClr val="black"/>
              </a:solidFill>
            </a:endParaRPr>
          </a:p>
        </p:txBody>
      </p:sp>
      <p:pic>
        <p:nvPicPr>
          <p:cNvPr id="400398" name="Picture 14" descr="cylindrica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37313" y="4543425"/>
            <a:ext cx="1563687" cy="1171575"/>
          </a:xfrm>
          <a:prstGeom prst="rect">
            <a:avLst/>
          </a:prstGeom>
          <a:noFill/>
        </p:spPr>
      </p:pic>
      <p:sp>
        <p:nvSpPr>
          <p:cNvPr id="400399" name="Text Box 15"/>
          <p:cNvSpPr txBox="1">
            <a:spLocks noChangeArrowheads="1"/>
          </p:cNvSpPr>
          <p:nvPr/>
        </p:nvSpPr>
        <p:spPr bwMode="auto">
          <a:xfrm>
            <a:off x="6477000" y="5892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mtClean="0">
                <a:solidFill>
                  <a:prstClr val="black"/>
                </a:solidFill>
              </a:rPr>
              <a:t>silindirik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4235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Görüntü Eğme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4786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sz="2400" b="1" i="1" smtClean="0"/>
              <a:t>x</a:t>
            </a:r>
            <a:r>
              <a:rPr lang="en-US" sz="2400" b="1" i="1"/>
              <a:t>’ </a:t>
            </a:r>
            <a:r>
              <a:rPr lang="en-US" sz="2400"/>
              <a:t>=</a:t>
            </a:r>
            <a:r>
              <a:rPr lang="en-US" sz="2400" b="1" i="1"/>
              <a:t> 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</a:t>
            </a:r>
            <a:r>
              <a:rPr lang="en-US" sz="2400" smtClean="0"/>
              <a:t>koordinat dönüşümü ve </a:t>
            </a:r>
            <a:r>
              <a:rPr lang="en-US" sz="2400" b="1" i="1" smtClean="0"/>
              <a:t>f</a:t>
            </a:r>
            <a:r>
              <a:rPr lang="en-US" sz="2400" smtClean="0"/>
              <a:t>(</a:t>
            </a:r>
            <a:r>
              <a:rPr lang="en-US" sz="2400" b="1" i="1" smtClean="0"/>
              <a:t>x</a:t>
            </a:r>
            <a:r>
              <a:rPr lang="en-US" sz="2400" smtClean="0"/>
              <a:t>) kaynak görüntüsü verildiğinde </a:t>
            </a:r>
            <a:r>
              <a:rPr lang="en-US" sz="2400" b="1" i="1" smtClean="0"/>
              <a:t>g</a:t>
            </a:r>
            <a:r>
              <a:rPr lang="en-US" sz="2400" smtClean="0"/>
              <a:t>(</a:t>
            </a:r>
            <a:r>
              <a:rPr lang="en-US" sz="2400" b="1" i="1" smtClean="0"/>
              <a:t>x</a:t>
            </a:r>
            <a:r>
              <a:rPr lang="en-US" sz="2400" b="1" i="1"/>
              <a:t>’</a:t>
            </a:r>
            <a:r>
              <a:rPr lang="en-US" sz="2400"/>
              <a:t>)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 smtClean="0"/>
              <a:t>)) dönüştürülmüş görüntüsü nasıl hesaplanır?</a:t>
            </a:r>
            <a:endParaRPr lang="en-US" sz="2400"/>
          </a:p>
        </p:txBody>
      </p:sp>
      <p:pic>
        <p:nvPicPr>
          <p:cNvPr id="402436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2437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2438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2439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244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2444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2445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2446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2448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49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0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2451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43963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İleri </a:t>
            </a:r>
            <a:r>
              <a:rPr lang="en-US"/>
              <a:t>Eğme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piksellerinin değeri </a:t>
            </a:r>
            <a:r>
              <a:rPr lang="en-US" sz="2400" b="1" i="1"/>
              <a:t>x’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dönüşümüyle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</a:t>
            </a:r>
            <a:r>
              <a:rPr lang="en-US" sz="2400" smtClean="0"/>
              <a:t>görüntüsünde </a:t>
            </a:r>
            <a:r>
              <a:rPr lang="en-US" sz="2400"/>
              <a:t>denk düştüğü konuma gönderilir.</a:t>
            </a:r>
          </a:p>
          <a:p>
            <a:pPr lvl="1">
              <a:spcAft>
                <a:spcPts val="600"/>
              </a:spcAft>
            </a:pPr>
            <a:r>
              <a:rPr lang="en-US" sz="2000" smtClean="0"/>
              <a:t>Peki </a:t>
            </a:r>
            <a:r>
              <a:rPr lang="en-US" sz="2000"/>
              <a:t>ya bir piksel iki pikselin </a:t>
            </a:r>
            <a:r>
              <a:rPr lang="en-US" sz="2000" smtClean="0"/>
              <a:t>arasına </a:t>
            </a:r>
            <a:r>
              <a:rPr lang="en-US" sz="2000"/>
              <a:t>denk geliyorsa?</a:t>
            </a:r>
          </a:p>
          <a:p>
            <a:pPr lvl="1">
              <a:spcAft>
                <a:spcPts val="600"/>
              </a:spcAft>
            </a:pPr>
            <a:endParaRPr lang="en-US" sz="2400"/>
          </a:p>
        </p:txBody>
      </p:sp>
      <p:pic>
        <p:nvPicPr>
          <p:cNvPr id="403460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3461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3462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3463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3465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3466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3468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3469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3470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3471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3472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3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4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3475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151124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72" grpId="0" animBg="1"/>
      <p:bldP spid="403473" grpId="0" animBg="1"/>
      <p:bldP spid="4034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İleri Eğme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</a:t>
            </a:r>
            <a:r>
              <a:rPr lang="en-US" sz="2400" smtClean="0"/>
              <a:t>piksellerinin değeri </a:t>
            </a:r>
            <a:r>
              <a:rPr lang="en-US" sz="2400" b="1" i="1" smtClean="0"/>
              <a:t>x</a:t>
            </a:r>
            <a:r>
              <a:rPr lang="en-US" sz="2400" b="1" i="1"/>
              <a:t>’</a:t>
            </a:r>
            <a:r>
              <a:rPr lang="en-US" sz="2400" b="1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dönüşümüyle </a:t>
            </a:r>
            <a:r>
              <a:rPr lang="en-US" sz="2400" b="1" i="1"/>
              <a:t>g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</a:t>
            </a:r>
            <a:r>
              <a:rPr lang="en-US" sz="2400" smtClean="0"/>
              <a:t>görüntüsünde denk düştüğü konuma gönderilir</a:t>
            </a:r>
            <a:r>
              <a:rPr lang="en-US" sz="2400"/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/>
              <a:t>Peki ya bir piksel iki pikselin </a:t>
            </a:r>
            <a:r>
              <a:rPr lang="en-US" sz="2000" smtClean="0"/>
              <a:t>arasına </a:t>
            </a:r>
            <a:r>
              <a:rPr lang="en-US" sz="2000"/>
              <a:t>denk geliyorsa</a:t>
            </a:r>
            <a:r>
              <a:rPr lang="en-US" sz="2000" smtClean="0"/>
              <a:t>?</a:t>
            </a:r>
          </a:p>
          <a:p>
            <a:pPr lvl="1">
              <a:spcAft>
                <a:spcPts val="600"/>
              </a:spcAft>
            </a:pPr>
            <a:r>
              <a:rPr lang="en-US" sz="2000" smtClean="0"/>
              <a:t>Çözüm piksel değerini birden fazla piksele serpiştirip sonradan normalleştirmek olabilir.</a:t>
            </a:r>
            <a:endParaRPr lang="en-US" sz="2000"/>
          </a:p>
          <a:p>
            <a:pPr lvl="1">
              <a:spcAft>
                <a:spcPts val="600"/>
              </a:spcAft>
            </a:pPr>
            <a:endParaRPr lang="en-US" sz="2000"/>
          </a:p>
        </p:txBody>
      </p:sp>
      <p:sp>
        <p:nvSpPr>
          <p:cNvPr id="404484" name="Text Box 4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4487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488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4490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491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4492" name="Text Box 12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4493" name="Text Box 13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4494" name="Rectangle 14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5" name="Rectangle 15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6" name="Freeform 16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4497" name="Text Box 17"/>
          <p:cNvSpPr txBox="1"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h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981200" y="4876800"/>
            <a:ext cx="609600" cy="609600"/>
            <a:chOff x="1248" y="3072"/>
            <a:chExt cx="384" cy="384"/>
          </a:xfrm>
        </p:grpSpPr>
        <p:sp>
          <p:nvSpPr>
            <p:cNvPr id="404501" name="Line 21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2" name="Line 22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3" name="Line 23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4" name="Line 24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486400" y="4800600"/>
            <a:ext cx="609600" cy="609600"/>
            <a:chOff x="1248" y="3072"/>
            <a:chExt cx="384" cy="384"/>
          </a:xfrm>
        </p:grpSpPr>
        <p:sp>
          <p:nvSpPr>
            <p:cNvPr id="404506" name="Line 26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7" name="Line 27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8" name="Line 28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4509" name="Line 29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28304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Genel Parlaklık ve Kontrast Ayarı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52735"/>
          </a:xfrm>
        </p:spPr>
        <p:txBody>
          <a:bodyPr>
            <a:normAutofit fontScale="92500" lnSpcReduction="10000"/>
          </a:bodyPr>
          <a:lstStyle/>
          <a:p>
            <a:r>
              <a:rPr lang="en-US" sz="2400" smtClean="0"/>
              <a:t>Görüntü yoğunlukları bir sabit ile çarpılıp toplanabilir.</a:t>
            </a:r>
          </a:p>
          <a:p>
            <a:pPr lvl="1"/>
            <a:r>
              <a:rPr lang="en-US" sz="2000" smtClean="0"/>
              <a:t>I’(x,y)</a:t>
            </a:r>
            <a:r>
              <a:rPr lang="tr-TR" sz="2000" smtClean="0"/>
              <a:t>= </a:t>
            </a:r>
            <a:r>
              <a:rPr lang="en-US" sz="2000" smtClean="0"/>
              <a:t>a I(x,y)</a:t>
            </a:r>
            <a:r>
              <a:rPr lang="tr-TR" sz="2000" smtClean="0"/>
              <a:t>+b</a:t>
            </a:r>
            <a:endParaRPr lang="en-US" sz="2000" smtClean="0"/>
          </a:p>
          <a:p>
            <a:pPr lvl="2"/>
            <a:r>
              <a:rPr lang="en-US" sz="1600" smtClean="0"/>
              <a:t>[0-255] dışına taşan yoğunluklar kırpılır.</a:t>
            </a:r>
          </a:p>
          <a:p>
            <a:pPr lvl="2"/>
            <a:r>
              <a:rPr lang="en-US" sz="1600"/>
              <a:t>I’(x,y</a:t>
            </a:r>
            <a:r>
              <a:rPr lang="en-US" sz="1600" smtClean="0"/>
              <a:t>) yoğunlukları [0-255</a:t>
            </a:r>
            <a:r>
              <a:rPr lang="en-US" sz="1600"/>
              <a:t>] </a:t>
            </a:r>
            <a:r>
              <a:rPr lang="en-US" sz="1600" smtClean="0"/>
              <a:t>arasına normalleştirilir.</a:t>
            </a:r>
            <a:endParaRPr lang="tr-TR" sz="1600"/>
          </a:p>
          <a:p>
            <a:pPr lvl="1"/>
            <a:endParaRPr lang="en-US" sz="2000"/>
          </a:p>
          <a:p>
            <a:endParaRPr lang="tr-TR" sz="2400" dirty="0"/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05" y="3212976"/>
            <a:ext cx="3472995" cy="348366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71" y="3212976"/>
            <a:ext cx="3440931" cy="3451506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068" y="2091499"/>
            <a:ext cx="2257734" cy="11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Ters </a:t>
            </a:r>
            <a:r>
              <a:rPr lang="en-US"/>
              <a:t>Eğme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/>
              <a:t>Tüm </a:t>
            </a:r>
            <a:r>
              <a:rPr lang="en-US" sz="2400" b="1" i="1" smtClean="0"/>
              <a:t>g</a:t>
            </a:r>
            <a:r>
              <a:rPr lang="en-US" sz="2400" smtClean="0"/>
              <a:t>(</a:t>
            </a:r>
            <a:r>
              <a:rPr lang="en-US" sz="2400" b="1" i="1" smtClean="0"/>
              <a:t>x</a:t>
            </a:r>
            <a:r>
              <a:rPr lang="en-US" sz="2400" b="1" i="1"/>
              <a:t>’</a:t>
            </a:r>
            <a:r>
              <a:rPr lang="en-US" sz="2400"/>
              <a:t>) </a:t>
            </a:r>
            <a:r>
              <a:rPr lang="en-US" sz="2400" smtClean="0"/>
              <a:t>piksellerinin değeri </a:t>
            </a:r>
            <a:r>
              <a:rPr lang="en-US" sz="2400" b="1" i="1" smtClean="0"/>
              <a:t>x</a:t>
            </a:r>
            <a:r>
              <a:rPr lang="en-US" sz="2400" b="1" smtClean="0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/>
              <a:t>h</a:t>
            </a:r>
            <a:r>
              <a:rPr lang="en-US" sz="2400" b="1" i="1" baseline="30000"/>
              <a:t>-1</a:t>
            </a:r>
            <a:r>
              <a:rPr lang="en-US" sz="2400"/>
              <a:t>(</a:t>
            </a:r>
            <a:r>
              <a:rPr lang="en-US" sz="2400" b="1" i="1"/>
              <a:t>x’</a:t>
            </a:r>
            <a:r>
              <a:rPr lang="en-US" sz="2400"/>
              <a:t>) </a:t>
            </a:r>
            <a:r>
              <a:rPr lang="en-US" sz="2400" smtClean="0"/>
              <a:t>dönüşümüyle </a:t>
            </a:r>
            <a:r>
              <a:rPr lang="en-US" sz="2400" b="1" i="1"/>
              <a:t>f</a:t>
            </a:r>
            <a:r>
              <a:rPr lang="en-US" sz="2400"/>
              <a:t>(</a:t>
            </a:r>
            <a:r>
              <a:rPr lang="en-US" sz="2400" b="1" i="1"/>
              <a:t>x</a:t>
            </a:r>
            <a:r>
              <a:rPr lang="en-US" sz="2400"/>
              <a:t>) </a:t>
            </a:r>
            <a:r>
              <a:rPr lang="en-US" sz="2400" smtClean="0"/>
              <a:t>görüntüsünde denk düştüğü konumdan belirlenir.</a:t>
            </a:r>
          </a:p>
          <a:p>
            <a:pPr lvl="1">
              <a:spcAft>
                <a:spcPts val="600"/>
              </a:spcAft>
            </a:pPr>
            <a:r>
              <a:rPr lang="en-US" sz="2000" smtClean="0"/>
              <a:t>Peki </a:t>
            </a:r>
            <a:r>
              <a:rPr lang="en-US" sz="2000"/>
              <a:t>ya bir piksel iki pikselin arasına denk geliyorsa</a:t>
            </a:r>
            <a:r>
              <a:rPr lang="en-US" sz="2000" smtClean="0"/>
              <a:t>?</a:t>
            </a:r>
            <a:endParaRPr lang="en-US" sz="2000"/>
          </a:p>
        </p:txBody>
      </p:sp>
      <p:pic>
        <p:nvPicPr>
          <p:cNvPr id="405508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86200"/>
            <a:ext cx="2193925" cy="1643063"/>
          </a:xfrm>
          <a:prstGeom prst="rect">
            <a:avLst/>
          </a:prstGeom>
          <a:noFill/>
        </p:spPr>
      </p:pic>
      <p:pic>
        <p:nvPicPr>
          <p:cNvPr id="405509" name="Picture 5" descr="rotat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925" y="3733800"/>
            <a:ext cx="2632075" cy="2114550"/>
          </a:xfrm>
          <a:prstGeom prst="rect">
            <a:avLst/>
          </a:prstGeom>
          <a:noFill/>
        </p:spPr>
      </p:pic>
      <p:sp>
        <p:nvSpPr>
          <p:cNvPr id="405510" name="Text Box 6"/>
          <p:cNvSpPr txBox="1">
            <a:spLocks noChangeArrowheads="1"/>
          </p:cNvSpPr>
          <p:nvPr/>
        </p:nvSpPr>
        <p:spPr bwMode="auto">
          <a:xfrm>
            <a:off x="2590800" y="5715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f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05511" name="Text Box 7"/>
          <p:cNvSpPr txBox="1">
            <a:spLocks noChangeArrowheads="1"/>
          </p:cNvSpPr>
          <p:nvPr/>
        </p:nvSpPr>
        <p:spPr bwMode="auto">
          <a:xfrm>
            <a:off x="6096000" y="57150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g</a:t>
            </a:r>
            <a:r>
              <a:rPr lang="en-US">
                <a:solidFill>
                  <a:prstClr val="black"/>
                </a:solidFill>
              </a:rPr>
              <a:t>(</a:t>
            </a:r>
            <a:r>
              <a:rPr lang="en-US" b="1" i="1">
                <a:solidFill>
                  <a:prstClr val="black"/>
                </a:solidFill>
              </a:rPr>
              <a:t>x’</a:t>
            </a:r>
            <a:r>
              <a:rPr lang="en-US">
                <a:solidFill>
                  <a:prstClr val="black"/>
                </a:solidFill>
              </a:rPr>
              <a:t>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5257800"/>
            <a:ext cx="381000" cy="381000"/>
            <a:chOff x="1104" y="3312"/>
            <a:chExt cx="240" cy="240"/>
          </a:xfrm>
        </p:grpSpPr>
        <p:sp>
          <p:nvSpPr>
            <p:cNvPr id="405513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5514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5257800"/>
            <a:ext cx="381000" cy="381000"/>
            <a:chOff x="1104" y="3312"/>
            <a:chExt cx="240" cy="240"/>
          </a:xfrm>
        </p:grpSpPr>
        <p:sp>
          <p:nvSpPr>
            <p:cNvPr id="405516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5517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5518" name="Text Box 14"/>
          <p:cNvSpPr txBox="1">
            <a:spLocks noChangeArrowheads="1"/>
          </p:cNvSpPr>
          <p:nvPr/>
        </p:nvSpPr>
        <p:spPr bwMode="auto">
          <a:xfrm>
            <a:off x="17526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5519" name="Text Box 15"/>
          <p:cNvSpPr txBox="1">
            <a:spLocks noChangeArrowheads="1"/>
          </p:cNvSpPr>
          <p:nvPr/>
        </p:nvSpPr>
        <p:spPr bwMode="auto">
          <a:xfrm>
            <a:off x="5257800" y="5562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>
                <a:solidFill>
                  <a:prstClr val="black"/>
                </a:solidFill>
              </a:rPr>
              <a:t>x’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05520" name="Rectangle 16"/>
          <p:cNvSpPr>
            <a:spLocks noChangeArrowheads="1"/>
          </p:cNvSpPr>
          <p:nvPr/>
        </p:nvSpPr>
        <p:spPr bwMode="auto">
          <a:xfrm>
            <a:off x="2225675" y="5105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1" name="Rectangle 17"/>
          <p:cNvSpPr>
            <a:spLocks noChangeArrowheads="1"/>
          </p:cNvSpPr>
          <p:nvPr/>
        </p:nvSpPr>
        <p:spPr bwMode="auto">
          <a:xfrm>
            <a:off x="5791200" y="5121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2" name="Freeform 18"/>
          <p:cNvSpPr>
            <a:spLocks/>
          </p:cNvSpPr>
          <p:nvPr/>
        </p:nvSpPr>
        <p:spPr bwMode="auto">
          <a:xfrm>
            <a:off x="2422525" y="4724400"/>
            <a:ext cx="3352800" cy="3810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152" y="0"/>
              </a:cxn>
              <a:cxn ang="0">
                <a:pos x="2160" y="288"/>
              </a:cxn>
            </a:cxnLst>
            <a:rect l="0" t="0" r="r" b="b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5523" name="Text Box 19"/>
          <p:cNvSpPr txBox="1">
            <a:spLocks noChangeArrowheads="1"/>
          </p:cNvSpPr>
          <p:nvPr/>
        </p:nvSpPr>
        <p:spPr bwMode="auto">
          <a:xfrm>
            <a:off x="4191000" y="4800600"/>
            <a:ext cx="83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smtClean="0">
                <a:solidFill>
                  <a:prstClr val="black"/>
                </a:solidFill>
              </a:rPr>
              <a:t>h</a:t>
            </a:r>
            <a:r>
              <a:rPr lang="en-US" b="1" i="1" baseline="30000" smtClean="0">
                <a:solidFill>
                  <a:prstClr val="black"/>
                </a:solidFill>
              </a:rPr>
              <a:t>-1</a:t>
            </a:r>
            <a:r>
              <a:rPr lang="en-US" smtClean="0">
                <a:solidFill>
                  <a:prstClr val="black"/>
                </a:solidFill>
              </a:rPr>
              <a:t>(</a:t>
            </a:r>
            <a:r>
              <a:rPr lang="en-US" b="1" i="1" smtClean="0">
                <a:solidFill>
                  <a:prstClr val="black"/>
                </a:solidFill>
              </a:rPr>
              <a:t>x’</a:t>
            </a:r>
            <a:r>
              <a:rPr lang="en-US" smtClean="0">
                <a:solidFill>
                  <a:prstClr val="black"/>
                </a:solidFill>
              </a:rPr>
              <a:t>)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318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0" grpId="0" animBg="1"/>
      <p:bldP spid="405521" grpId="0" animBg="1"/>
      <p:bldP spid="4055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69232" y="4797896"/>
            <a:ext cx="609600" cy="609600"/>
            <a:chOff x="1248" y="3072"/>
            <a:chExt cx="384" cy="384"/>
          </a:xfrm>
        </p:grpSpPr>
        <p:sp>
          <p:nvSpPr>
            <p:cNvPr id="66595" name="Line 3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6" name="Line 4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7" name="Line 5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8" name="Line 6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774432" y="4721696"/>
            <a:ext cx="609600" cy="609600"/>
            <a:chOff x="1248" y="3072"/>
            <a:chExt cx="384" cy="384"/>
          </a:xfrm>
        </p:grpSpPr>
        <p:sp>
          <p:nvSpPr>
            <p:cNvPr id="66591" name="Line 8"/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2" name="Line 9"/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3" name="Line 10"/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4" name="Line 11"/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6564" name="Text Box 12"/>
          <p:cNvSpPr txBox="1">
            <a:spLocks noChangeArrowheads="1"/>
          </p:cNvSpPr>
          <p:nvPr/>
        </p:nvSpPr>
        <p:spPr bwMode="auto">
          <a:xfrm>
            <a:off x="2726432" y="5636096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6565" name="Text Box 13"/>
          <p:cNvSpPr txBox="1">
            <a:spLocks noChangeArrowheads="1"/>
          </p:cNvSpPr>
          <p:nvPr/>
        </p:nvSpPr>
        <p:spPr bwMode="auto">
          <a:xfrm>
            <a:off x="6231632" y="5636096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040632" y="5178896"/>
            <a:ext cx="381000" cy="381000"/>
            <a:chOff x="1104" y="3312"/>
            <a:chExt cx="240" cy="240"/>
          </a:xfrm>
        </p:grpSpPr>
        <p:sp>
          <p:nvSpPr>
            <p:cNvPr id="66589" name="Line 1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90" name="Line 1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6567" name="Text Box 17"/>
          <p:cNvSpPr txBox="1">
            <a:spLocks noChangeArrowheads="1"/>
          </p:cNvSpPr>
          <p:nvPr/>
        </p:nvSpPr>
        <p:spPr bwMode="auto">
          <a:xfrm>
            <a:off x="20406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8" name="Text Box 18"/>
          <p:cNvSpPr txBox="1">
            <a:spLocks noChangeArrowheads="1"/>
          </p:cNvSpPr>
          <p:nvPr/>
        </p:nvSpPr>
        <p:spPr bwMode="auto">
          <a:xfrm>
            <a:off x="1507232" y="50264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69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Ters Eğme</a:t>
            </a:r>
            <a:endParaRPr lang="en-US" smtClean="0"/>
          </a:p>
        </p:txBody>
      </p:sp>
      <p:sp>
        <p:nvSpPr>
          <p:cNvPr id="66570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11560" y="1874838"/>
            <a:ext cx="8075240" cy="3754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smtClean="0"/>
              <a:t>Tüm </a:t>
            </a:r>
            <a:r>
              <a:rPr lang="en-US" sz="2400" b="1" i="1" smtClean="0"/>
              <a:t>g</a:t>
            </a:r>
            <a:r>
              <a:rPr lang="en-US" sz="2400" smtClean="0"/>
              <a:t>(</a:t>
            </a:r>
            <a:r>
              <a:rPr lang="en-US" sz="2400" i="1"/>
              <a:t>x’,y’</a:t>
            </a:r>
            <a:r>
              <a:rPr lang="en-US" sz="2400" smtClean="0"/>
              <a:t>) </a:t>
            </a:r>
            <a:r>
              <a:rPr lang="en-US" sz="2400"/>
              <a:t>piksellerinin değeri (</a:t>
            </a:r>
            <a:r>
              <a:rPr lang="en-US" sz="2400" i="1"/>
              <a:t>x,y</a:t>
            </a:r>
            <a:r>
              <a:rPr lang="en-US" sz="2400"/>
              <a:t>)</a:t>
            </a:r>
            <a:r>
              <a:rPr lang="en-US" sz="2400" b="1" smtClean="0"/>
              <a:t> </a:t>
            </a:r>
            <a:r>
              <a:rPr lang="en-US" sz="2400"/>
              <a:t>=</a:t>
            </a:r>
            <a:r>
              <a:rPr lang="en-US" sz="2400" b="1"/>
              <a:t> </a:t>
            </a:r>
            <a:r>
              <a:rPr lang="en-US" sz="2400" b="1" i="1" smtClean="0"/>
              <a:t>h</a:t>
            </a:r>
            <a:r>
              <a:rPr lang="en-US" sz="2400" b="1" i="1" baseline="30000" smtClean="0"/>
              <a:t>-1</a:t>
            </a:r>
            <a:r>
              <a:rPr lang="en-US" sz="2400" smtClean="0"/>
              <a:t>(</a:t>
            </a:r>
            <a:r>
              <a:rPr lang="en-US" sz="2400" i="1"/>
              <a:t>x’,y’</a:t>
            </a:r>
            <a:r>
              <a:rPr lang="en-US" sz="2400" smtClean="0"/>
              <a:t>) </a:t>
            </a:r>
            <a:r>
              <a:rPr lang="en-US" sz="2400"/>
              <a:t>dönüşümüyle </a:t>
            </a:r>
            <a:r>
              <a:rPr lang="en-US" sz="2400" b="1" i="1" smtClean="0"/>
              <a:t>f</a:t>
            </a:r>
            <a:r>
              <a:rPr lang="en-US" sz="2400" smtClean="0"/>
              <a:t>(</a:t>
            </a:r>
            <a:r>
              <a:rPr lang="en-US" sz="2400" i="1" smtClean="0"/>
              <a:t>x,y</a:t>
            </a:r>
            <a:r>
              <a:rPr lang="en-US" sz="2400" smtClean="0"/>
              <a:t>) </a:t>
            </a:r>
            <a:r>
              <a:rPr lang="en-US" sz="2400"/>
              <a:t>görüntüsünde denk düştüğü konumdan </a:t>
            </a:r>
            <a:r>
              <a:rPr lang="en-US" sz="2400" smtClean="0"/>
              <a:t>belirlenir.</a:t>
            </a:r>
          </a:p>
          <a:p>
            <a:pPr lvl="1">
              <a:spcAft>
                <a:spcPts val="600"/>
              </a:spcAft>
            </a:pPr>
            <a:r>
              <a:rPr lang="en-US" sz="2400"/>
              <a:t>Peki ya bir piksel iki pikselin arasına denk geliyorsa</a:t>
            </a:r>
            <a:r>
              <a:rPr lang="en-US" sz="2400" smtClean="0"/>
              <a:t>?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smtClean="0"/>
              <a:t>Komşularının renk değerleri aradeğerlenir.</a:t>
            </a:r>
            <a:endParaRPr lang="en-US" sz="2000"/>
          </a:p>
          <a:p>
            <a:endParaRPr lang="en-US" sz="2400" i="1" dirty="0" smtClean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2040632" y="5178896"/>
            <a:ext cx="381000" cy="381000"/>
            <a:chOff x="1104" y="3312"/>
            <a:chExt cx="240" cy="240"/>
          </a:xfrm>
        </p:grpSpPr>
        <p:sp>
          <p:nvSpPr>
            <p:cNvPr id="66587" name="Line 2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88" name="Line 2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545832" y="5178896"/>
            <a:ext cx="381000" cy="381000"/>
            <a:chOff x="1104" y="3312"/>
            <a:chExt cx="240" cy="240"/>
          </a:xfrm>
        </p:grpSpPr>
        <p:sp>
          <p:nvSpPr>
            <p:cNvPr id="66585" name="Line 25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6586" name="Line 26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6573" name="Text Box 27"/>
          <p:cNvSpPr txBox="1">
            <a:spLocks noChangeArrowheads="1"/>
          </p:cNvSpPr>
          <p:nvPr/>
        </p:nvSpPr>
        <p:spPr bwMode="auto">
          <a:xfrm>
            <a:off x="20406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74" name="Text Box 28"/>
          <p:cNvSpPr txBox="1">
            <a:spLocks noChangeArrowheads="1"/>
          </p:cNvSpPr>
          <p:nvPr/>
        </p:nvSpPr>
        <p:spPr bwMode="auto">
          <a:xfrm>
            <a:off x="5545832" y="54836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2694682" y="4474025"/>
            <a:ext cx="3352799" cy="563374"/>
            <a:chOff x="1526" y="1536"/>
            <a:chExt cx="2112" cy="240"/>
          </a:xfrm>
        </p:grpSpPr>
        <p:sp>
          <p:nvSpPr>
            <p:cNvPr id="66583" name="Text Box 30"/>
            <p:cNvSpPr txBox="1">
              <a:spLocks noChangeArrowheads="1"/>
            </p:cNvSpPr>
            <p:nvPr/>
          </p:nvSpPr>
          <p:spPr bwMode="auto">
            <a:xfrm>
              <a:off x="2218" y="1556"/>
              <a:ext cx="853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i="1" smtClean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r>
                <a:rPr lang="en-US" sz="2400" i="1" baseline="30000" smtClean="0">
                  <a:solidFill>
                    <a:srgbClr val="000000"/>
                  </a:solidFill>
                  <a:latin typeface="Times New Roman" pitchFamily="18" charset="0"/>
                </a:rPr>
                <a:t>-1</a:t>
              </a:r>
              <a:r>
                <a:rPr lang="en-US" sz="2400" smtClean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US" sz="2400" i="1" smtClean="0">
                  <a:solidFill>
                    <a:srgbClr val="000000"/>
                  </a:solidFill>
                  <a:latin typeface="Times New Roman" pitchFamily="18" charset="0"/>
                </a:rPr>
                <a:t>x’,y’</a:t>
              </a:r>
              <a:r>
                <a:rPr lang="en-US" sz="2400" smtClean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66584" name="Freeform 31"/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97 h 288"/>
                <a:gd name="T2" fmla="*/ 1007 w 2160"/>
                <a:gd name="T3" fmla="*/ 0 h 288"/>
                <a:gd name="T4" fmla="*/ 1887 w 2160"/>
                <a:gd name="T5" fmla="*/ 9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6577" name="Text Box 33"/>
          <p:cNvSpPr txBox="1">
            <a:spLocks noChangeArrowheads="1"/>
          </p:cNvSpPr>
          <p:nvPr/>
        </p:nvSpPr>
        <p:spPr bwMode="auto">
          <a:xfrm>
            <a:off x="5012432" y="5026496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578" name="Oval 34"/>
          <p:cNvSpPr>
            <a:spLocks noChangeArrowheads="1"/>
          </p:cNvSpPr>
          <p:nvPr/>
        </p:nvSpPr>
        <p:spPr bwMode="auto">
          <a:xfrm>
            <a:off x="6047481" y="4959241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6579" name="Oval 35"/>
          <p:cNvSpPr>
            <a:spLocks noChangeArrowheads="1"/>
          </p:cNvSpPr>
          <p:nvPr/>
        </p:nvSpPr>
        <p:spPr bwMode="auto">
          <a:xfrm>
            <a:off x="2623592" y="50878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6281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Aradeğerleme</a:t>
            </a:r>
            <a:endParaRPr lang="en-US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smtClean="0"/>
              <a:t>Tırtıklı yapıları ve doku seyirmelerini önler.</a:t>
            </a:r>
          </a:p>
          <a:p>
            <a:r>
              <a:rPr lang="en-US" sz="2800" smtClean="0"/>
              <a:t>Bazı ara değerleme filtreleri:</a:t>
            </a:r>
            <a:endParaRPr lang="en-US" sz="2800"/>
          </a:p>
          <a:p>
            <a:pPr lvl="1"/>
            <a:r>
              <a:rPr lang="en-US" sz="2400"/>
              <a:t>En yakın komşu aradeğerlemesi</a:t>
            </a:r>
          </a:p>
          <a:p>
            <a:pPr lvl="1"/>
            <a:r>
              <a:rPr lang="en-US" sz="2400"/>
              <a:t>Çift doğrusal aradeğerlemesi</a:t>
            </a:r>
          </a:p>
          <a:p>
            <a:pPr lvl="1"/>
            <a:r>
              <a:rPr lang="en-US" sz="2400"/>
              <a:t>Çift kübik aradeğerlemesi</a:t>
            </a:r>
          </a:p>
          <a:p>
            <a:pPr lvl="1"/>
            <a:r>
              <a:rPr lang="en-US" sz="2400"/>
              <a:t>sinc / FIR aradeğerlemesi</a:t>
            </a:r>
          </a:p>
          <a:p>
            <a:endParaRPr lang="en-US" sz="2800" dirty="0"/>
          </a:p>
        </p:txBody>
      </p:sp>
      <p:pic>
        <p:nvPicPr>
          <p:cNvPr id="407556" name="Picture 4" descr="rotatedN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286125"/>
            <a:ext cx="3449638" cy="2840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03908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build="p" bldLvl="2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Line 2"/>
          <p:cNvSpPr>
            <a:spLocks noChangeShapeType="1"/>
          </p:cNvSpPr>
          <p:nvPr/>
        </p:nvSpPr>
        <p:spPr bwMode="auto">
          <a:xfrm>
            <a:off x="3536032" y="375654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87" name="Line 3"/>
          <p:cNvSpPr>
            <a:spLocks noChangeShapeType="1"/>
          </p:cNvSpPr>
          <p:nvPr/>
        </p:nvSpPr>
        <p:spPr bwMode="auto">
          <a:xfrm>
            <a:off x="4602832" y="375654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Çift Doğrusal Aradeğerleme </a:t>
            </a:r>
            <a:br>
              <a:rPr lang="en-US" smtClean="0"/>
            </a:br>
            <a:r>
              <a:rPr lang="en-US" smtClean="0"/>
              <a:t>(Bilinear Interpolation)</a:t>
            </a:r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00535"/>
            <a:ext cx="7772400" cy="609600"/>
          </a:xfrm>
        </p:spPr>
        <p:txBody>
          <a:bodyPr>
            <a:normAutofit/>
          </a:bodyPr>
          <a:lstStyle/>
          <a:p>
            <a:r>
              <a:rPr lang="en-US" sz="2800" smtClean="0"/>
              <a:t>f(x,y) konumunda örnekleme</a:t>
            </a:r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3536032" y="27659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5136232" y="27659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 rot="-5400000">
            <a:off x="4336132" y="20420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 rot="-5400000">
            <a:off x="4336132" y="3489845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4569495" y="372479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6759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806279"/>
            <a:ext cx="151655" cy="1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6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5695" y="3950295"/>
            <a:ext cx="107481" cy="20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7" name="Picture 13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8807" y="4504258"/>
            <a:ext cx="501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8" name="Picture 14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98145" y="4504258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9" name="Picture 15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79095" y="2684983"/>
            <a:ext cx="14811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0" name="Picture 16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54945" y="2684983"/>
            <a:ext cx="10048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1" name="Picture 1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21845" y="3437458"/>
            <a:ext cx="5857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02" name="Picture 1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5038" y="4959945"/>
            <a:ext cx="4637087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59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tr-TR" dirty="0" smtClean="0"/>
              <a:t>İki Boyutlu Doku Uzayı Koordinatları</a:t>
            </a:r>
            <a:endParaRPr lang="en-US" dirty="0" smtClean="0"/>
          </a:p>
        </p:txBody>
      </p:sp>
      <p:pic>
        <p:nvPicPr>
          <p:cNvPr id="14339" name="AADGHZM0.jpg" descr="AADGHZ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7"/>
          <a:stretch/>
        </p:blipFill>
        <p:spPr bwMode="auto">
          <a:xfrm>
            <a:off x="2339752" y="3645024"/>
            <a:ext cx="5126212" cy="312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2332855"/>
          </a:xfrm>
        </p:spPr>
        <p:txBody>
          <a:bodyPr>
            <a:normAutofit/>
          </a:bodyPr>
          <a:lstStyle/>
          <a:p>
            <a:pPr algn="just"/>
            <a:r>
              <a:rPr lang="tr-TR" sz="2400" dirty="0" smtClean="0"/>
              <a:t>m satır n sütun içeren bir renk değerleri dizisinin </a:t>
            </a:r>
            <a:r>
              <a:rPr lang="tr-TR" sz="2400" dirty="0"/>
              <a:t>konumlarına referans veren </a:t>
            </a:r>
            <a:r>
              <a:rPr lang="tr-TR" sz="2400" dirty="0" smtClean="0"/>
              <a:t>iki boyutlu </a:t>
            </a:r>
            <a:r>
              <a:rPr lang="tr-TR" sz="2400" dirty="0"/>
              <a:t>doku uzayı </a:t>
            </a:r>
            <a:r>
              <a:rPr lang="tr-TR" sz="2400" dirty="0" smtClean="0"/>
              <a:t>koordinatları.</a:t>
            </a:r>
          </a:p>
          <a:p>
            <a:pPr algn="just"/>
            <a:r>
              <a:rPr lang="tr-TR" sz="2400" dirty="0" smtClean="0"/>
              <a:t>Dizideki her bir konum birden fazla renk bileşenini ifade </a:t>
            </a:r>
            <a:r>
              <a:rPr lang="tr-TR" sz="2400" smtClean="0"/>
              <a:t>edebilir.</a:t>
            </a:r>
            <a:endParaRPr lang="en-US" sz="2400" smtClean="0"/>
          </a:p>
          <a:p>
            <a:pPr lvl="1" algn="just"/>
            <a:r>
              <a:rPr lang="en-US" sz="2000" smtClean="0"/>
              <a:t>RGB renkleri için 3 bileşen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602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Koordinat Referans Sistemleri</a:t>
            </a:r>
            <a:endParaRPr lang="en-US" dirty="0" smtClean="0"/>
          </a:p>
        </p:txBody>
      </p:sp>
      <p:pic>
        <p:nvPicPr>
          <p:cNvPr id="16387" name="AADGHTK0.jpg" descr="AADGHTK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7"/>
          <a:stretch/>
        </p:blipFill>
        <p:spPr bwMode="auto">
          <a:xfrm>
            <a:off x="461755" y="4550596"/>
            <a:ext cx="8226425" cy="214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tr-TR" sz="2900" dirty="0" smtClean="0"/>
              <a:t>2 boyutlu doku uzayı, nesne uzayı ve görüntü uzayı için koordinat referans sistemleri arasında dönüşümler yapılır.</a:t>
            </a:r>
          </a:p>
          <a:p>
            <a:pPr>
              <a:lnSpc>
                <a:spcPct val="120000"/>
              </a:lnSpc>
            </a:pPr>
            <a:r>
              <a:rPr lang="tr-TR" sz="2900" dirty="0" smtClean="0"/>
              <a:t>Doku tarama</a:t>
            </a:r>
          </a:p>
          <a:p>
            <a:pPr lvl="1">
              <a:lnSpc>
                <a:spcPct val="120000"/>
              </a:lnSpc>
            </a:pPr>
            <a:r>
              <a:rPr lang="tr-TR" sz="2500" dirty="0" smtClean="0"/>
              <a:t>Bir doku örüntüsünü piksel koordinatlarına haritalama</a:t>
            </a:r>
          </a:p>
          <a:p>
            <a:pPr>
              <a:lnSpc>
                <a:spcPct val="120000"/>
              </a:lnSpc>
            </a:pPr>
            <a:r>
              <a:rPr lang="tr-TR" sz="2900" dirty="0" smtClean="0"/>
              <a:t>Piksel düzeninde tarama veya tersine tarama</a:t>
            </a:r>
          </a:p>
          <a:p>
            <a:pPr lvl="1">
              <a:lnSpc>
                <a:spcPct val="120000"/>
              </a:lnSpc>
            </a:pPr>
            <a:r>
              <a:rPr lang="tr-TR" sz="2500" dirty="0" smtClean="0"/>
              <a:t>Piksel koordinatlarından doku örüntüsüne tarama</a:t>
            </a:r>
          </a:p>
        </p:txBody>
      </p:sp>
    </p:spTree>
    <p:extLst>
      <p:ext uri="{BB962C8B-B14F-4D97-AF65-F5344CB8AC3E}">
        <p14:creationId xmlns:p14="http://schemas.microsoft.com/office/powerpoint/2010/main" val="17413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/>
          <p:cNvSpPr/>
          <p:nvPr/>
        </p:nvSpPr>
        <p:spPr>
          <a:xfrm>
            <a:off x="1115616" y="4745776"/>
            <a:ext cx="1463040" cy="14915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5" name="AADGHTL0.jpg" descr="AADGHTL0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2"/>
          <a:stretch/>
        </p:blipFill>
        <p:spPr bwMode="auto">
          <a:xfrm>
            <a:off x="1115616" y="4234724"/>
            <a:ext cx="6728284" cy="243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Doku Haritalama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4048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Genelde piksel alanları doku uzayına </a:t>
                </a:r>
                <a:r>
                  <a:rPr lang="tr-TR" dirty="0" err="1" smtClean="0"/>
                  <a:t>projekte</a:t>
                </a:r>
                <a:r>
                  <a:rPr lang="tr-TR" dirty="0" smtClean="0"/>
                  <a:t> edilerek doku haritalama gerçekleştirilir.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Alt bölüm hesaplamalarına gerek kalmaz.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Bozuklukların giderilmesini (</a:t>
                </a:r>
                <a:r>
                  <a:rPr lang="tr-TR" dirty="0" err="1" smtClean="0"/>
                  <a:t>antialiasing</a:t>
                </a:r>
                <a:r>
                  <a:rPr lang="tr-TR" dirty="0" smtClean="0"/>
                  <a:t>) kolaylaştırır.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Koordinat sistemleri arasındaki </a:t>
                </a:r>
                <a:r>
                  <a:rPr lang="tr-TR" smtClean="0"/>
                  <a:t>dönüşümlerin tersi</a:t>
                </a:r>
                <a:r>
                  <a:rPr lang="en-US" smtClean="0"/>
                  <a:t>ni</a:t>
                </a:r>
                <a:r>
                  <a:rPr lang="tr-TR" smtClean="0"/>
                  <a:t> </a:t>
                </a:r>
                <a:r>
                  <a:rPr lang="tr-TR" dirty="0" smtClean="0"/>
                  <a:t>kullanmayı </a:t>
                </a:r>
                <a:r>
                  <a:rPr lang="tr-TR" dirty="0" err="1" smtClean="0"/>
                  <a:t>gerektirir.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</a:rPr>
                      <m:t> </m:t>
                    </m:r>
                  </m:oMath>
                </a14:m>
                <a:endParaRPr lang="tr-TR" dirty="0" smtClean="0"/>
              </a:p>
              <a:p>
                <a:pPr lvl="1">
                  <a:lnSpc>
                    <a:spcPct val="120000"/>
                  </a:lnSpc>
                </a:pPr>
                <a:endParaRPr lang="tr-TR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404864"/>
              </a:xfrm>
              <a:blipFill>
                <a:blip r:embed="rId5"/>
                <a:stretch>
                  <a:fillRect l="-1037" t="-2030" r="-1333" b="-4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4117098" y="3723430"/>
                <a:ext cx="4938531" cy="1022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𝑉𝑃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tr-TR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Bakış ve projeksiyon dönüşümünün tersi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1">
                                <a:latin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tr-TR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smtClean="0"/>
                  <a:t>Doku haritası dönüşümünün </a:t>
                </a:r>
                <a:r>
                  <a:rPr lang="tr-TR" dirty="0"/>
                  <a:t>tersi</a:t>
                </a:r>
                <a:endParaRPr lang="tr-TR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98" y="3723430"/>
                <a:ext cx="4938531" cy="1022588"/>
              </a:xfrm>
              <a:prstGeom prst="rect">
                <a:avLst/>
              </a:prstGeom>
              <a:blipFill>
                <a:blip r:embed="rId6"/>
                <a:stretch>
                  <a:fillRect t="-1190" r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rbest Form 6"/>
          <p:cNvSpPr/>
          <p:nvPr/>
        </p:nvSpPr>
        <p:spPr>
          <a:xfrm>
            <a:off x="7283302" y="5220586"/>
            <a:ext cx="244549" cy="542261"/>
          </a:xfrm>
          <a:custGeom>
            <a:avLst/>
            <a:gdLst>
              <a:gd name="connsiteX0" fmla="*/ 0 w 244549"/>
              <a:gd name="connsiteY0" fmla="*/ 170121 h 542261"/>
              <a:gd name="connsiteX1" fmla="*/ 202019 w 244549"/>
              <a:gd name="connsiteY1" fmla="*/ 0 h 542261"/>
              <a:gd name="connsiteX2" fmla="*/ 244549 w 244549"/>
              <a:gd name="connsiteY2" fmla="*/ 361507 h 542261"/>
              <a:gd name="connsiteX3" fmla="*/ 10633 w 244549"/>
              <a:gd name="connsiteY3" fmla="*/ 542261 h 542261"/>
              <a:gd name="connsiteX4" fmla="*/ 0 w 244549"/>
              <a:gd name="connsiteY4" fmla="*/ 170121 h 54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549" h="542261">
                <a:moveTo>
                  <a:pt x="0" y="170121"/>
                </a:moveTo>
                <a:lnTo>
                  <a:pt x="202019" y="0"/>
                </a:lnTo>
                <a:lnTo>
                  <a:pt x="244549" y="361507"/>
                </a:lnTo>
                <a:lnTo>
                  <a:pt x="10633" y="542261"/>
                </a:lnTo>
                <a:lnTo>
                  <a:pt x="0" y="170121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rbest Form 8"/>
          <p:cNvSpPr/>
          <p:nvPr/>
        </p:nvSpPr>
        <p:spPr>
          <a:xfrm>
            <a:off x="4905503" y="4745776"/>
            <a:ext cx="706840" cy="561061"/>
          </a:xfrm>
          <a:custGeom>
            <a:avLst/>
            <a:gdLst>
              <a:gd name="connsiteX0" fmla="*/ 6739 w 706840"/>
              <a:gd name="connsiteY0" fmla="*/ 166466 h 561061"/>
              <a:gd name="connsiteX1" fmla="*/ 230023 w 706840"/>
              <a:gd name="connsiteY1" fmla="*/ 38875 h 561061"/>
              <a:gd name="connsiteX2" fmla="*/ 442674 w 706840"/>
              <a:gd name="connsiteY2" fmla="*/ 6977 h 561061"/>
              <a:gd name="connsiteX3" fmla="*/ 612795 w 706840"/>
              <a:gd name="connsiteY3" fmla="*/ 155833 h 561061"/>
              <a:gd name="connsiteX4" fmla="*/ 697855 w 706840"/>
              <a:gd name="connsiteY4" fmla="*/ 336587 h 561061"/>
              <a:gd name="connsiteX5" fmla="*/ 400144 w 706840"/>
              <a:gd name="connsiteY5" fmla="*/ 389750 h 561061"/>
              <a:gd name="connsiteX6" fmla="*/ 187492 w 706840"/>
              <a:gd name="connsiteY6" fmla="*/ 559871 h 561061"/>
              <a:gd name="connsiteX7" fmla="*/ 70534 w 706840"/>
              <a:gd name="connsiteY7" fmla="*/ 294057 h 561061"/>
              <a:gd name="connsiteX8" fmla="*/ 6739 w 706840"/>
              <a:gd name="connsiteY8" fmla="*/ 166466 h 56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6840" h="561061">
                <a:moveTo>
                  <a:pt x="6739" y="166466"/>
                </a:moveTo>
                <a:cubicBezTo>
                  <a:pt x="33321" y="123936"/>
                  <a:pt x="157367" y="65456"/>
                  <a:pt x="230023" y="38875"/>
                </a:cubicBezTo>
                <a:cubicBezTo>
                  <a:pt x="302679" y="12294"/>
                  <a:pt x="378879" y="-12516"/>
                  <a:pt x="442674" y="6977"/>
                </a:cubicBezTo>
                <a:cubicBezTo>
                  <a:pt x="506469" y="26470"/>
                  <a:pt x="570265" y="100898"/>
                  <a:pt x="612795" y="155833"/>
                </a:cubicBezTo>
                <a:cubicBezTo>
                  <a:pt x="655325" y="210768"/>
                  <a:pt x="733297" y="297601"/>
                  <a:pt x="697855" y="336587"/>
                </a:cubicBezTo>
                <a:cubicBezTo>
                  <a:pt x="662413" y="375573"/>
                  <a:pt x="485204" y="352536"/>
                  <a:pt x="400144" y="389750"/>
                </a:cubicBezTo>
                <a:cubicBezTo>
                  <a:pt x="315084" y="426964"/>
                  <a:pt x="242427" y="575820"/>
                  <a:pt x="187492" y="559871"/>
                </a:cubicBezTo>
                <a:cubicBezTo>
                  <a:pt x="132557" y="543922"/>
                  <a:pt x="102432" y="356080"/>
                  <a:pt x="70534" y="294057"/>
                </a:cubicBezTo>
                <a:cubicBezTo>
                  <a:pt x="38636" y="232034"/>
                  <a:pt x="-19843" y="208996"/>
                  <a:pt x="6739" y="166466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Genişletilmiş Piksel Alanı</a:t>
            </a:r>
            <a:endParaRPr lang="en-US" dirty="0" smtClean="0"/>
          </a:p>
        </p:txBody>
      </p:sp>
      <p:pic>
        <p:nvPicPr>
          <p:cNvPr id="20483" name="AADGHTM0.jpg" descr="AADGHTM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1"/>
          <a:stretch/>
        </p:blipFill>
        <p:spPr bwMode="auto">
          <a:xfrm>
            <a:off x="6012160" y="4553744"/>
            <a:ext cx="241918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77301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900" dirty="0" smtClean="0"/>
                  <a:t>Parametrik lineer dönüşümler doku uzayındaki konumların nesne uzayına haritalanmasını kolaylaştırır.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tr-TR" sz="2900" b="0" i="1" smtClean="0">
                              <a:latin typeface="Cambria Math"/>
                            </a:rPr>
                            <m:t>,</m:t>
                          </m:r>
                          <m:r>
                            <a:rPr lang="tr-TR" sz="29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tr-TR" sz="2900" b="0" i="1" smtClean="0">
                          <a:latin typeface="Cambria Math"/>
                        </a:rPr>
                        <m:t>𝑠</m:t>
                      </m:r>
                      <m:r>
                        <a:rPr lang="tr-TR" sz="29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tr-TR" sz="2900" i="1">
                              <a:latin typeface="Cambria Math"/>
                            </a:rPr>
                            <m:t>𝑢</m:t>
                          </m:r>
                        </m:sub>
                      </m:sSub>
                      <m:r>
                        <a:rPr lang="tr-TR" sz="2900" b="0" i="1" smtClean="0">
                          <a:latin typeface="Cambria Math"/>
                        </a:rPr>
                        <m:t>𝑡</m:t>
                      </m:r>
                      <m:r>
                        <a:rPr lang="tr-TR" sz="29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tr-TR" sz="2900" i="1">
                              <a:latin typeface="Cambria Math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tr-TR" sz="29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r>
                        <a:rPr lang="tr-TR" sz="2900" i="1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900" i="1">
                              <a:latin typeface="Cambria Math"/>
                            </a:rPr>
                            <m:t>𝑠</m:t>
                          </m:r>
                          <m:r>
                            <a:rPr lang="tr-TR" sz="2900" i="1">
                              <a:latin typeface="Cambria Math"/>
                            </a:rPr>
                            <m:t>,</m:t>
                          </m:r>
                          <m:r>
                            <a:rPr lang="tr-TR" sz="29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tr-TR" sz="2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sz="2900" i="1">
                          <a:latin typeface="Cambria Math"/>
                        </a:rPr>
                        <m:t>𝑠</m:t>
                      </m:r>
                      <m:r>
                        <a:rPr lang="tr-TR" sz="29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tr-TR" sz="2900" i="1">
                          <a:latin typeface="Cambria Math"/>
                        </a:rPr>
                        <m:t>𝑡</m:t>
                      </m:r>
                      <m:r>
                        <a:rPr lang="tr-TR" sz="29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tr-T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9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tr-TR" sz="2900" b="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tr-TR" sz="2900" dirty="0"/>
              </a:p>
              <a:p>
                <a:pPr>
                  <a:lnSpc>
                    <a:spcPct val="120000"/>
                  </a:lnSpc>
                </a:pPr>
                <a:r>
                  <a:rPr lang="tr-TR" sz="2900" dirty="0" smtClean="0"/>
                  <a:t>Komşu piksellerin merkez konumlarını içeren genişletilmiş alanlar pikseller için oluşturularak </a:t>
                </a:r>
                <a:r>
                  <a:rPr lang="tr-TR" sz="2900" dirty="0" err="1" smtClean="0"/>
                  <a:t>dokulandırma</a:t>
                </a:r>
                <a:r>
                  <a:rPr lang="tr-TR" sz="2900" dirty="0" smtClean="0"/>
                  <a:t> gerçekleştirilir.</a:t>
                </a:r>
                <a:endParaRPr lang="tr-TR" sz="29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773016"/>
              </a:xfrm>
              <a:blipFill rotWithShape="1">
                <a:blip r:embed="rId4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9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548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r-TR" sz="2400" dirty="0" smtClean="0">
                <a:cs typeface="Helvetica" charset="0"/>
              </a:rPr>
              <a:t>Birim karede tanımlı bir </a:t>
            </a:r>
            <a:r>
              <a:rPr lang="tr-TR" sz="2400" dirty="0" smtClean="0"/>
              <a:t>doku örüntüsü silindirik bir yüzeye haritalanmak isteniyor.</a:t>
            </a:r>
          </a:p>
          <a:p>
            <a:pPr>
              <a:lnSpc>
                <a:spcPct val="120000"/>
              </a:lnSpc>
            </a:pPr>
            <a:r>
              <a:rPr lang="tr-TR" sz="2400" dirty="0" smtClean="0">
                <a:cs typeface="Helvetica" charset="0"/>
              </a:rPr>
              <a:t>Bu haritalama uygun </a:t>
            </a:r>
            <a:r>
              <a:rPr lang="tr-TR" sz="2400" dirty="0">
                <a:cs typeface="Helvetica" charset="0"/>
              </a:rPr>
              <a:t>dönüşüm denklemleri kullanılarak </a:t>
            </a:r>
            <a:r>
              <a:rPr lang="tr-TR" sz="2400" dirty="0" smtClean="0">
                <a:cs typeface="Helvetica" charset="0"/>
              </a:rPr>
              <a:t>gerçekleştirilir.</a:t>
            </a:r>
            <a:endParaRPr lang="tr-TR" sz="2400" dirty="0" smtClean="0"/>
          </a:p>
          <a:p>
            <a:pPr>
              <a:lnSpc>
                <a:spcPct val="120000"/>
              </a:lnSpc>
            </a:pPr>
            <a:r>
              <a:rPr lang="tr-TR" sz="2400" dirty="0" smtClean="0"/>
              <a:t>Silindirik koordinatlardaki </a:t>
            </a:r>
            <a:r>
              <a:rPr lang="tr-TR" sz="2400" smtClean="0"/>
              <a:t>yüzey parametreleri</a:t>
            </a:r>
            <a:endParaRPr lang="tr-TR" sz="24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</a:t>
            </a:r>
            <a:r>
              <a:rPr lang="tr-TR" dirty="0" smtClean="0"/>
              <a:t>Yüzeye Doku Haritalama </a:t>
            </a:r>
            <a:r>
              <a:rPr lang="tr-TR" dirty="0"/>
              <a:t>Örneği</a:t>
            </a:r>
            <a:endParaRPr lang="en-US" dirty="0" smtClean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491956" y="4149080"/>
            <a:ext cx="5256584" cy="232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5940152" y="4941168"/>
                <a:ext cx="3096344" cy="1089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𝑢</m:t>
                      </m:r>
                      <m:r>
                        <a:rPr lang="tr-TR" sz="2000" i="1">
                          <a:latin typeface="Cambria Math"/>
                        </a:rPr>
                        <m:t>=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tr-TR" sz="2000" dirty="0">
                  <a:ea typeface="Cambria Math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0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</m:t>
                      </m:r>
                      <m:f>
                        <m:fPr>
                          <m:ctrlPr>
                            <a:rPr lang="tr-T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tr-TR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tr-TR" sz="2000" i="1">
                          <a:latin typeface="Cambria Math"/>
                          <a:ea typeface="Cambria Math"/>
                        </a:rPr>
                        <m:t>,   0≤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tr-TR" sz="2000" i="1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941168"/>
                <a:ext cx="3096344" cy="1089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82762"/>
                <a:ext cx="8229600" cy="2980928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900" dirty="0" smtClean="0"/>
                  <a:t>Yüzeyin Kartezyen koordinatlardaki parametrik tanımı</a:t>
                </a:r>
              </a:p>
              <a:p>
                <a:pPr marL="0" indent="0" algn="just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600" b="0" i="1" smtClean="0">
                          <a:latin typeface="Cambria Math"/>
                        </a:rPr>
                        <m:t>𝑥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𝑟𝑐𝑜𝑠</m:t>
                      </m:r>
                      <m:d>
                        <m:dPr>
                          <m:ctrlPr>
                            <a:rPr lang="tr-T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600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sz="2600" b="0" i="1" smtClean="0">
                          <a:latin typeface="Cambria Math"/>
                        </a:rPr>
                        <m:t>,   </m:t>
                      </m:r>
                      <m:r>
                        <a:rPr lang="tr-TR" sz="2600" b="0" i="1" smtClean="0">
                          <a:latin typeface="Cambria Math"/>
                        </a:rPr>
                        <m:t>𝑦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𝑟</m:t>
                      </m:r>
                      <m:r>
                        <a:rPr lang="tr-TR" sz="2600" b="0" i="1" smtClean="0">
                          <a:latin typeface="Cambria Math"/>
                        </a:rPr>
                        <m:t>.</m:t>
                      </m:r>
                      <m:func>
                        <m:funcPr>
                          <m:ctrlPr>
                            <a:rPr lang="tr-T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26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tr-T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26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tr-TR" sz="2600" b="0" i="1" smtClean="0">
                          <a:latin typeface="Cambria Math"/>
                        </a:rPr>
                        <m:t>,     </m:t>
                      </m:r>
                      <m:r>
                        <a:rPr lang="tr-TR" sz="2600" b="0" i="1" smtClean="0">
                          <a:latin typeface="Cambria Math"/>
                        </a:rPr>
                        <m:t>𝑧</m:t>
                      </m:r>
                      <m:r>
                        <a:rPr lang="tr-TR" sz="2600" b="0" i="1" smtClean="0">
                          <a:latin typeface="Cambria Math"/>
                        </a:rPr>
                        <m:t>=</m:t>
                      </m:r>
                      <m:r>
                        <a:rPr lang="tr-TR" sz="26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2600" dirty="0" smtClean="0"/>
              </a:p>
              <a:p>
                <a:pPr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900" smtClean="0"/>
                  <a:t>Doku </a:t>
                </a:r>
                <a:r>
                  <a:rPr lang="tr-TR" sz="2900" dirty="0" smtClean="0"/>
                  <a:t>örüntüsü dizisi şu doğrusal dönüşümle yüzey koordinatlarına </a:t>
                </a:r>
                <a:r>
                  <a:rPr lang="tr-TR" sz="2900" smtClean="0"/>
                  <a:t>haritalanır.</a:t>
                </a:r>
                <a:endParaRPr lang="en-US" sz="2900" smtClean="0"/>
              </a:p>
              <a:p>
                <a:pPr marL="0" lvl="1" indent="0" algn="just">
                  <a:lnSpc>
                    <a:spcPct val="120000"/>
                  </a:lnSpc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600" i="1">
                          <a:latin typeface="Cambria Math"/>
                        </a:rPr>
                        <m:t>𝑢</m:t>
                      </m:r>
                      <m:r>
                        <a:rPr lang="tr-TR" sz="2600" i="1">
                          <a:latin typeface="Cambria Math"/>
                        </a:rPr>
                        <m:t>=</m:t>
                      </m:r>
                      <m:r>
                        <a:rPr lang="tr-TR" sz="2600" i="1">
                          <a:latin typeface="Cambria Math"/>
                        </a:rPr>
                        <m:t>𝑠</m:t>
                      </m:r>
                      <m:f>
                        <m:fPr>
                          <m:ctrlPr>
                            <a:rPr lang="tr-T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60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tr-TR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tr-TR" sz="2600">
                          <a:latin typeface="Cambria Math"/>
                        </a:rPr>
                        <m:t>,      </m:t>
                      </m:r>
                      <m:r>
                        <m:rPr>
                          <m:sty m:val="p"/>
                        </m:rPr>
                        <a:rPr lang="tr-TR" sz="2600">
                          <a:latin typeface="Cambria Math"/>
                        </a:rPr>
                        <m:t>v</m:t>
                      </m:r>
                      <m:r>
                        <a:rPr lang="tr-TR" sz="26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sz="2600">
                          <a:latin typeface="Cambria Math"/>
                        </a:rPr>
                        <m:t>t</m:t>
                      </m:r>
                    </m:oMath>
                  </m:oMathPara>
                </a14:m>
                <a:endParaRPr lang="tr-TR" sz="2600" dirty="0"/>
              </a:p>
              <a:p>
                <a:pPr lvl="1" algn="just">
                  <a:lnSpc>
                    <a:spcPct val="120000"/>
                  </a:lnSpc>
                  <a:spcAft>
                    <a:spcPts val="300"/>
                  </a:spcAft>
                </a:pPr>
                <a:r>
                  <a:rPr lang="tr-TR" sz="2400" smtClean="0"/>
                  <a:t>(</a:t>
                </a:r>
                <a:r>
                  <a:rPr lang="tr-TR" sz="2400" err="1"/>
                  <a:t>s</a:t>
                </a:r>
                <a:r>
                  <a:rPr lang="tr-TR" sz="2400" smtClean="0"/>
                  <a:t>,</a:t>
                </a:r>
                <a:r>
                  <a:rPr lang="en-US" sz="2400" smtClean="0"/>
                  <a:t> </a:t>
                </a:r>
                <a:r>
                  <a:rPr lang="tr-TR" sz="2400" smtClean="0"/>
                  <a:t>t)</a:t>
                </a:r>
                <a:r>
                  <a:rPr lang="en-US" sz="2400" smtClean="0"/>
                  <a:t> </a:t>
                </a:r>
                <a:r>
                  <a:rPr lang="tr-TR" sz="2400" smtClean="0"/>
                  <a:t>=</a:t>
                </a:r>
                <a:r>
                  <a:rPr lang="en-US" sz="2400" smtClean="0"/>
                  <a:t> </a:t>
                </a:r>
                <a:r>
                  <a:rPr lang="tr-TR" sz="2400" smtClean="0"/>
                  <a:t>(</a:t>
                </a:r>
                <a:r>
                  <a:rPr lang="tr-TR" sz="2400"/>
                  <a:t>0</a:t>
                </a:r>
                <a:r>
                  <a:rPr lang="tr-TR" sz="2400" smtClean="0"/>
                  <a:t>,</a:t>
                </a:r>
                <a:r>
                  <a:rPr lang="en-US" sz="2400" smtClean="0"/>
                  <a:t> </a:t>
                </a:r>
                <a:r>
                  <a:rPr lang="tr-TR" sz="2400" smtClean="0"/>
                  <a:t>0</a:t>
                </a:r>
                <a:r>
                  <a:rPr lang="tr-TR" sz="2400" dirty="0"/>
                  <a:t>) doku uzayı </a:t>
                </a:r>
                <a:r>
                  <a:rPr lang="tr-TR" sz="2400" dirty="0" smtClean="0"/>
                  <a:t>koordinatları </a:t>
                </a:r>
                <a:r>
                  <a:rPr lang="tr-TR" sz="2400" dirty="0"/>
                  <a:t>yüzeyin (</a:t>
                </a:r>
                <a:r>
                  <a:rPr lang="tr-TR" sz="2400" err="1"/>
                  <a:t>x</a:t>
                </a:r>
                <a:r>
                  <a:rPr lang="tr-TR" sz="2400" smtClean="0"/>
                  <a:t>,</a:t>
                </a:r>
                <a:r>
                  <a:rPr lang="en-US" sz="2400" smtClean="0"/>
                  <a:t> </a:t>
                </a:r>
                <a:r>
                  <a:rPr lang="tr-TR" sz="2400" smtClean="0"/>
                  <a:t>y,</a:t>
                </a:r>
                <a:r>
                  <a:rPr lang="en-US" sz="2400" smtClean="0"/>
                  <a:t> </a:t>
                </a:r>
                <a:r>
                  <a:rPr lang="tr-TR" sz="2400" smtClean="0"/>
                  <a:t>z)</a:t>
                </a:r>
                <a:r>
                  <a:rPr lang="en-US" sz="2400" smtClean="0"/>
                  <a:t> </a:t>
                </a:r>
                <a:r>
                  <a:rPr lang="tr-TR" sz="2400" smtClean="0"/>
                  <a:t>=</a:t>
                </a:r>
                <a:r>
                  <a:rPr lang="en-US" sz="2400" smtClean="0"/>
                  <a:t> </a:t>
                </a:r>
                <a:r>
                  <a:rPr lang="tr-TR" sz="2400" smtClean="0"/>
                  <a:t>(</a:t>
                </a:r>
                <a:r>
                  <a:rPr lang="tr-TR" sz="2400"/>
                  <a:t>r</a:t>
                </a:r>
                <a:r>
                  <a:rPr lang="tr-TR" sz="2400" smtClean="0"/>
                  <a:t>,</a:t>
                </a:r>
                <a:r>
                  <a:rPr lang="en-US" sz="2400" smtClean="0"/>
                  <a:t> </a:t>
                </a:r>
                <a:r>
                  <a:rPr lang="tr-TR" sz="2400" smtClean="0"/>
                  <a:t>0,</a:t>
                </a:r>
                <a:r>
                  <a:rPr lang="en-US" sz="2400" smtClean="0"/>
                  <a:t> </a:t>
                </a:r>
                <a:r>
                  <a:rPr lang="tr-TR" sz="2400" smtClean="0"/>
                  <a:t>0</a:t>
                </a:r>
                <a:r>
                  <a:rPr lang="tr-TR" sz="2400" dirty="0"/>
                  <a:t>) sol alt köşe koordinatına </a:t>
                </a:r>
                <a:r>
                  <a:rPr lang="tr-TR" sz="2400" dirty="0" smtClean="0"/>
                  <a:t>denk </a:t>
                </a:r>
                <a:r>
                  <a:rPr lang="tr-TR" sz="2400" smtClean="0"/>
                  <a:t>düşer.</a:t>
                </a:r>
                <a:endParaRPr lang="tr-TR" sz="2400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82762"/>
                <a:ext cx="8229600" cy="2980928"/>
              </a:xfrm>
              <a:blipFill>
                <a:blip r:embed="rId3"/>
                <a:stretch>
                  <a:fillRect l="-815" t="-1227" r="-963" b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Yüzeye Doku Haritalama Örneği</a:t>
            </a:r>
            <a:endParaRPr lang="en-US" dirty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2267744" y="4763690"/>
            <a:ext cx="4541650" cy="200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Piksel Bağlılığı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smtClean="0"/>
                  <a:t>Sınır pikselleri haricinde her pikselin 2-B görüntü matrisinde 8 komşusu vardır.</a:t>
                </a:r>
              </a:p>
              <a:p>
                <a:pPr lvl="1"/>
                <a:r>
                  <a:rPr lang="en-US" sz="2000" smtClean="0"/>
                  <a:t>Yatay ve düşey komşular 1 birim mesafededir.</a:t>
                </a:r>
              </a:p>
              <a:p>
                <a:pPr lvl="1"/>
                <a:r>
                  <a:rPr lang="en-US" sz="2000" smtClean="0"/>
                  <a:t>Köşegenlerdeki komşular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tr-T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smtClean="0"/>
                  <a:t> birim mesafededir.</a:t>
                </a:r>
                <a:endParaRPr lang="tr-TR" sz="2000"/>
              </a:p>
              <a:p>
                <a:pPr lvl="1"/>
                <a:endParaRPr lang="en-US" sz="2000"/>
              </a:p>
              <a:p>
                <a:endParaRPr lang="tr-TR" sz="2400" dirty="0"/>
              </a:p>
              <a:p>
                <a:pPr marL="971550" lvl="1" indent="-514350">
                  <a:buFont typeface="+mj-lt"/>
                  <a:buAutoNum type="arabicPeriod"/>
                </a:pPr>
                <a:endParaRPr lang="tr-TR" sz="2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mtClean="0"/>
          </a:p>
          <a:p>
            <a:pPr marL="0" indent="0">
              <a:buFont typeface="Arial" pitchFamily="34" charset="0"/>
              <a:buNone/>
            </a:pPr>
            <a:r>
              <a:rPr lang="tr-TR" smtClean="0"/>
              <a:t> 	</a:t>
            </a:r>
            <a:endParaRPr lang="tr-T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1520" y="3513514"/>
            <a:ext cx="5400600" cy="359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356567" y="4437112"/>
            <a:ext cx="3672408" cy="116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47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4129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900" dirty="0" smtClean="0"/>
                  <a:t>Belirlenen bir bakış konumundan tersine bakış dönüşümleri gerçekleştirilerek piksel koordinatlarından silindirik yüzeyin Kartezyen koordinatlarına geçiş yapılır. 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z="2900" dirty="0" smtClean="0"/>
                  <a:t>Ardından Kartezyen koordinatlar </a:t>
                </a:r>
                <a14:m>
                  <m:oMath xmlns:m="http://schemas.openxmlformats.org/officeDocument/2006/math">
                    <m:r>
                      <a:rPr lang="tr-TR" sz="2900" i="1">
                        <a:latin typeface="Cambria Math"/>
                      </a:rPr>
                      <m:t>𝑢</m:t>
                    </m:r>
                    <m:r>
                      <a:rPr lang="tr-TR" sz="2900" b="0" i="1" smtClean="0">
                        <a:latin typeface="Cambria Math"/>
                      </a:rPr>
                      <m:t>𝑣</m:t>
                    </m:r>
                    <m:r>
                      <a:rPr lang="tr-TR" sz="2900" i="1">
                        <a:latin typeface="Cambria Math"/>
                      </a:rPr>
                      <m:t> </m:t>
                    </m:r>
                  </m:oMath>
                </a14:m>
                <a:r>
                  <a:rPr lang="tr-TR" sz="2900" dirty="0" smtClean="0"/>
                  <a:t>yüzey parametrelerine dönüştürülür.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900" b="0" i="1" smtClean="0">
                          <a:latin typeface="Cambria Math"/>
                        </a:rPr>
                        <m:t>𝑢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tr-TR" sz="2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tr-TR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tr-TR" sz="2900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tr-TR" sz="29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tr-T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r-TR" sz="2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tr-TR" sz="2900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tr-TR" sz="29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tr-TR" sz="2900" b="0" i="1" smtClean="0">
                          <a:latin typeface="Cambria Math"/>
                        </a:rPr>
                        <m:t>,   </m:t>
                      </m:r>
                      <m:r>
                        <a:rPr lang="tr-TR" sz="2900" b="0" i="1" smtClean="0">
                          <a:latin typeface="Cambria Math"/>
                        </a:rPr>
                        <m:t>𝑣</m:t>
                      </m:r>
                      <m:r>
                        <a:rPr lang="tr-TR" sz="2900" b="0" i="1" smtClean="0">
                          <a:latin typeface="Cambria Math"/>
                        </a:rPr>
                        <m:t>=</m:t>
                      </m:r>
                      <m:r>
                        <a:rPr lang="tr-TR" sz="29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tr-TR" sz="2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900" i="1">
                        <a:latin typeface="Cambria Math"/>
                      </a:rPr>
                      <m:t>𝑢𝑣</m:t>
                    </m:r>
                    <m:r>
                      <a:rPr lang="tr-TR" sz="2900" i="1">
                        <a:latin typeface="Cambria Math"/>
                      </a:rPr>
                      <m:t> </m:t>
                    </m:r>
                  </m:oMath>
                </a14:m>
                <a:r>
                  <a:rPr lang="tr-TR" sz="2900" dirty="0"/>
                  <a:t>yüzey </a:t>
                </a:r>
                <a:r>
                  <a:rPr lang="tr-TR" sz="2900" dirty="0" smtClean="0"/>
                  <a:t>parametrelerinden doku uzayı </a:t>
                </a:r>
                <a:r>
                  <a:rPr lang="tr-TR" sz="2900" smtClean="0"/>
                  <a:t>koordinatlarına geçiş</a:t>
                </a:r>
                <a:r>
                  <a:rPr lang="en-US" sz="2900" smtClean="0"/>
                  <a:t>,</a:t>
                </a:r>
                <a:r>
                  <a:rPr lang="tr-TR" sz="2900" smtClean="0"/>
                  <a:t> </a:t>
                </a:r>
                <a:r>
                  <a:rPr lang="en-US" sz="2900" smtClean="0"/>
                  <a:t>lineer </a:t>
                </a:r>
                <a:r>
                  <a:rPr lang="tr-TR" sz="2900" smtClean="0"/>
                  <a:t>dönüşümler</a:t>
                </a:r>
                <a:r>
                  <a:rPr lang="en-US" sz="2900" smtClean="0"/>
                  <a:t>in tersini</a:t>
                </a:r>
                <a:r>
                  <a:rPr lang="tr-TR" sz="2900" smtClean="0"/>
                  <a:t> kullanarak </a:t>
                </a:r>
                <a:r>
                  <a:rPr lang="tr-TR" sz="2900" dirty="0" smtClean="0"/>
                  <a:t>gerçekleştirilir.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tr-TR" sz="2900" dirty="0" smtClean="0"/>
                  <a:t>                </a:t>
                </a:r>
                <a14:m>
                  <m:oMath xmlns:m="http://schemas.openxmlformats.org/officeDocument/2006/math">
                    <m:r>
                      <a:rPr lang="tr-TR" sz="2900" b="0" i="1" smtClean="0">
                        <a:latin typeface="Cambria Math"/>
                      </a:rPr>
                      <m:t>𝑠</m:t>
                    </m:r>
                    <m:r>
                      <a:rPr lang="tr-TR" sz="29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b="0" i="1" smtClean="0">
                            <a:latin typeface="Cambria Math"/>
                          </a:rPr>
                          <m:t>2</m:t>
                        </m:r>
                        <m:r>
                          <a:rPr lang="tr-TR" sz="29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tr-TR" sz="2900" i="1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r>
                      <a:rPr lang="tr-TR" sz="2900" b="0" i="0" smtClean="0">
                        <a:latin typeface="Cambria Math"/>
                      </a:rPr>
                      <m:t>,      </m:t>
                    </m:r>
                    <m:r>
                      <m:rPr>
                        <m:sty m:val="p"/>
                      </m:rPr>
                      <a:rPr lang="tr-TR" sz="2900" b="0" i="0" smtClean="0">
                        <a:latin typeface="Cambria Math"/>
                      </a:rPr>
                      <m:t>t</m:t>
                    </m:r>
                    <m:r>
                      <a:rPr lang="tr-TR" sz="29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tr-TR" sz="2900" b="0" i="0" smtClean="0">
                        <a:latin typeface="Cambria Math"/>
                      </a:rPr>
                      <m:t>v</m:t>
                    </m:r>
                  </m:oMath>
                </a14:m>
                <a:endParaRPr lang="tr-TR" sz="2900" dirty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412976"/>
              </a:xfrm>
              <a:blipFill>
                <a:blip r:embed="rId3"/>
                <a:stretch>
                  <a:fillRect l="-667" t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Silindirik Yüzeye Doku Haritalama Örneği</a:t>
            </a:r>
            <a:endParaRPr lang="en-US" dirty="0"/>
          </a:p>
        </p:txBody>
      </p:sp>
      <p:pic>
        <p:nvPicPr>
          <p:cNvPr id="7" name="AADGHTN0.jpg" descr="AADGHTN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8"/>
          <a:stretch/>
        </p:blipFill>
        <p:spPr bwMode="auto">
          <a:xfrm>
            <a:off x="4405650" y="4547806"/>
            <a:ext cx="4541650" cy="200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7544" y="4730368"/>
            <a:ext cx="4176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tr-TR" sz="2000" dirty="0" smtClean="0"/>
              <a:t>Geri </a:t>
            </a:r>
            <a:r>
              <a:rPr lang="tr-TR" sz="2000" dirty="0" err="1" smtClean="0"/>
              <a:t>projekte</a:t>
            </a:r>
            <a:r>
              <a:rPr lang="tr-TR" sz="2000" dirty="0" smtClean="0"/>
              <a:t> </a:t>
            </a:r>
            <a:r>
              <a:rPr lang="tr-TR" sz="2000" smtClean="0"/>
              <a:t>edilen </a:t>
            </a:r>
            <a:r>
              <a:rPr lang="en-US" sz="2000" smtClean="0"/>
              <a:t>genişletilmiş </a:t>
            </a:r>
            <a:r>
              <a:rPr lang="tr-TR" sz="2000" smtClean="0"/>
              <a:t>piksel </a:t>
            </a:r>
            <a:r>
              <a:rPr lang="tr-TR" sz="2000" dirty="0" smtClean="0"/>
              <a:t>alanına denk düşen doku örüntüsünün (</a:t>
            </a:r>
            <a:r>
              <a:rPr lang="tr-TR" sz="2000" dirty="0" err="1" smtClean="0"/>
              <a:t>s,t</a:t>
            </a:r>
            <a:r>
              <a:rPr lang="tr-TR" sz="2000" dirty="0" smtClean="0"/>
              <a:t>) yoğunluk değerleri ortalanarak ilgili piksel değeri üretilir.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672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1-B, 2-B ve 3-B Dokular</a:t>
            </a:r>
            <a:endParaRPr lang="en-US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7422496" cy="48531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smtClean="0"/>
              <a:t>T</a:t>
            </a:r>
            <a:r>
              <a:rPr lang="tr-TR" sz="2900" smtClean="0"/>
              <a:t>EXTURE_1D</a:t>
            </a:r>
            <a:r>
              <a:rPr lang="tr-TR" sz="2900"/>
              <a:t>, </a:t>
            </a:r>
            <a:r>
              <a:rPr lang="tr-TR" sz="2900" smtClean="0"/>
              <a:t>TEXTURE_2D</a:t>
            </a:r>
            <a:r>
              <a:rPr lang="en-US" sz="2900" smtClean="0"/>
              <a:t> ve</a:t>
            </a:r>
            <a:r>
              <a:rPr lang="tr-TR" sz="2900" smtClean="0"/>
              <a:t> TEXTURE_3D</a:t>
            </a:r>
            <a:r>
              <a:rPr lang="en-US" sz="2900" smtClean="0"/>
              <a:t> sabitleriyle oluşturulur.</a:t>
            </a:r>
          </a:p>
          <a:p>
            <a:pPr lvl="1">
              <a:lnSpc>
                <a:spcPct val="120000"/>
              </a:lnSpc>
            </a:pPr>
            <a:r>
              <a:rPr lang="en-US" sz="2500" smtClean="0"/>
              <a:t>RGB veya RGBA renklendirmeleri kullanıldığında sırasıyla 2, 3 ve 4 indisli dizilerdir.</a:t>
            </a:r>
          </a:p>
          <a:p>
            <a:pPr>
              <a:lnSpc>
                <a:spcPct val="120000"/>
              </a:lnSpc>
            </a:pPr>
            <a:r>
              <a:rPr lang="en-US" sz="2900"/>
              <a:t>T</a:t>
            </a:r>
            <a:r>
              <a:rPr lang="tr-TR" sz="2900" smtClean="0"/>
              <a:t>EXTURE_1D</a:t>
            </a:r>
            <a:r>
              <a:rPr lang="en-US" sz="2900" smtClean="0"/>
              <a:t> ile bir doğrunun dokulandırılması sağlanır</a:t>
            </a:r>
            <a:r>
              <a:rPr lang="tr-TR" sz="2900" smtClean="0"/>
              <a:t>.</a:t>
            </a:r>
            <a:endParaRPr lang="en-US" sz="2900" smtClean="0"/>
          </a:p>
          <a:p>
            <a:pPr lvl="1">
              <a:lnSpc>
                <a:spcPct val="120000"/>
              </a:lnSpc>
            </a:pPr>
            <a:r>
              <a:rPr lang="en-US" sz="2500" smtClean="0"/>
              <a:t>Artık kullanılmayan </a:t>
            </a:r>
            <a:r>
              <a:rPr lang="en-US" sz="2400" smtClean="0"/>
              <a:t>glLineStipple fonksiyonunun işlevini yerine getirebilir.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Doğrular uzun çizgi-kısa çizgi, kesikli çizgi, noktalama vb. görünümlerle çizdirilebilir.</a:t>
            </a:r>
            <a:endParaRPr lang="tr-TR" sz="2900" dirty="0"/>
          </a:p>
          <a:p>
            <a:pPr>
              <a:lnSpc>
                <a:spcPct val="120000"/>
              </a:lnSpc>
            </a:pPr>
            <a:r>
              <a:rPr lang="en-US" sz="2900"/>
              <a:t>T</a:t>
            </a:r>
            <a:r>
              <a:rPr lang="tr-TR" sz="2900" smtClean="0"/>
              <a:t>EXTURE_</a:t>
            </a:r>
            <a:r>
              <a:rPr lang="en-US" sz="2900" smtClean="0"/>
              <a:t>2</a:t>
            </a:r>
            <a:r>
              <a:rPr lang="tr-TR" sz="2900" smtClean="0"/>
              <a:t>D</a:t>
            </a:r>
            <a:r>
              <a:rPr lang="en-US" sz="2900" smtClean="0"/>
              <a:t> </a:t>
            </a:r>
            <a:r>
              <a:rPr lang="en-US" sz="2900"/>
              <a:t>ile bir </a:t>
            </a:r>
            <a:r>
              <a:rPr lang="en-US" sz="2900" smtClean="0"/>
              <a:t>yüzeyin </a:t>
            </a:r>
            <a:r>
              <a:rPr lang="en-US" sz="2900"/>
              <a:t>dokulandırılması </a:t>
            </a:r>
            <a:r>
              <a:rPr lang="en-US" sz="2900" smtClean="0"/>
              <a:t>sağlanır</a:t>
            </a:r>
            <a:r>
              <a:rPr lang="tr-TR" sz="2900" smtClean="0"/>
              <a:t>.</a:t>
            </a:r>
            <a:endParaRPr lang="en-US" sz="2900"/>
          </a:p>
          <a:p>
            <a:pPr lvl="1">
              <a:lnSpc>
                <a:spcPct val="120000"/>
              </a:lnSpc>
            </a:pPr>
            <a:r>
              <a:rPr lang="en-US" sz="2500" smtClean="0"/>
              <a:t>Artık kullanılmayan </a:t>
            </a:r>
            <a:r>
              <a:rPr lang="en-US" sz="2400" smtClean="0"/>
              <a:t>glDrawPixels ve glBitmap fonksiyonlarının işlevini yerine </a:t>
            </a:r>
            <a:r>
              <a:rPr lang="en-US" sz="2400"/>
              <a:t>getirebilir</a:t>
            </a:r>
            <a:r>
              <a:rPr lang="en-US" sz="240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2900"/>
              <a:t>T</a:t>
            </a:r>
            <a:r>
              <a:rPr lang="tr-TR" sz="2900" smtClean="0"/>
              <a:t>EXTURE_</a:t>
            </a:r>
            <a:r>
              <a:rPr lang="en-US" sz="2900" smtClean="0"/>
              <a:t>3</a:t>
            </a:r>
            <a:r>
              <a:rPr lang="tr-TR" sz="2900" smtClean="0"/>
              <a:t>D</a:t>
            </a:r>
            <a:r>
              <a:rPr lang="en-US" sz="2900" smtClean="0"/>
              <a:t> </a:t>
            </a:r>
            <a:r>
              <a:rPr lang="en-US" sz="2900"/>
              <a:t>ile bir </a:t>
            </a:r>
            <a:r>
              <a:rPr lang="en-US" sz="2900" smtClean="0"/>
              <a:t>hacmin </a:t>
            </a:r>
            <a:r>
              <a:rPr lang="en-US" sz="2900"/>
              <a:t>dokulandırılması sağlanır</a:t>
            </a:r>
            <a:r>
              <a:rPr lang="tr-TR" sz="2900"/>
              <a:t>.</a:t>
            </a:r>
            <a:endParaRPr lang="en-US" sz="2900"/>
          </a:p>
          <a:p>
            <a:pPr lvl="1">
              <a:lnSpc>
                <a:spcPct val="120000"/>
              </a:lnSpc>
            </a:pPr>
            <a:r>
              <a:rPr lang="en-US" sz="2500" smtClean="0"/>
              <a:t>Hacim doku örüntüleri veya katı dokular olarak adlandırılır</a:t>
            </a:r>
            <a:r>
              <a:rPr lang="en-US" sz="24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Doku uzayı birim küp gibi düşünülür ve (s,t,r) parametreleriyle indekslenir.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Birim kübün bir kesiti ile yüzeyler dokulandırılabilir.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Katmanlı 3-B nesnelerin iç görünümlerini görsellemede yardımcıdır.</a:t>
            </a:r>
          </a:p>
          <a:p>
            <a:pPr lvl="1">
              <a:lnSpc>
                <a:spcPct val="120000"/>
              </a:lnSpc>
            </a:pPr>
            <a:r>
              <a:rPr lang="en-US" sz="2400" smtClean="0"/>
              <a:t>Çeşitli doğrultularda sıyrılmış görünümler oluşturmayı sağlar.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400" smtClean="0"/>
          </a:p>
          <a:p>
            <a:pPr lvl="1">
              <a:lnSpc>
                <a:spcPct val="120000"/>
              </a:lnSpc>
            </a:pPr>
            <a:endParaRPr lang="en-US" sz="2400"/>
          </a:p>
          <a:p>
            <a:pPr lvl="1">
              <a:lnSpc>
                <a:spcPct val="120000"/>
              </a:lnSpc>
            </a:pPr>
            <a:endParaRPr lang="en-US" sz="2400" smtClean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93" y="2504541"/>
            <a:ext cx="777307" cy="975445"/>
          </a:xfrm>
          <a:prstGeom prst="rect">
            <a:avLst/>
          </a:prstGeom>
        </p:spPr>
      </p:pic>
      <p:pic>
        <p:nvPicPr>
          <p:cNvPr id="6" name="AADZSRI0.jpg" descr="AADZSRI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"/>
          <a:stretch/>
        </p:blipFill>
        <p:spPr bwMode="auto">
          <a:xfrm>
            <a:off x="7564184" y="5016897"/>
            <a:ext cx="1467923" cy="107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46" y="3662548"/>
            <a:ext cx="990600" cy="10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Doku İndirgeme Örüntüleri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/>
              <a:t>Animasyon veya kullanıcı etkileşimi dolayısıyla sıklıkla değişen nesne ölçeklerine uyarlanabilir hızlı dokulandırmalar için dokuların ölçek düzeyleri oluşturulur</a:t>
            </a:r>
            <a:r>
              <a:rPr lang="en-US" smtClean="0"/>
              <a:t>.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Aksi takdirde dokuların eş zamanlı işlenmesi gerektiğinden yavaştır.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İndirgeme dolayısıyla doku bozulmalarını önlemek için uygun ara değerleme tekniklerinden yararlanmalıdır.</a:t>
            </a:r>
            <a:endParaRPr lang="en-US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800" smtClean="0"/>
              <a:t>Doku indirgeme haritası MIPmap olarak bilinir.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Latince “multum in parvo” ifadesinin kısaltması olup “küçük nesnede daha fazlası” anlamına gelir.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Doku fonksiyonlarında verilen 0 düzey parametresi dolayısıyla tüm dokular 0. düzeyde tanımlanır.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16x16 boyutlu bir örüntü için 4 farklı indirgenmiş örüntü oluşturulabilir.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sz="2000" smtClean="0"/>
              <a:t>8x8,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sz="2000" smtClean="0"/>
              <a:t>4x4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sz="2000" smtClean="0"/>
              <a:t>2x2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en-US" sz="2000" smtClean="0"/>
              <a:t>1x1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sz="240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471629"/>
            <a:ext cx="4191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Bazı OpenGL Doku Sabitleri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smtClean="0"/>
              <a:t>İnterpolasyon sabitleri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/>
              <a:t>GL_LINEAR </a:t>
            </a:r>
            <a:endParaRPr lang="en-US" smtClean="0"/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GL_NEAREST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/>
              <a:t>GL_LINEAR 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GL_NEAREST_MIPMAP_NEAREST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/>
              <a:t>GL_LINEAR_MIPMAP_NEAREST</a:t>
            </a:r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GL_NEAREST_MIPMAP_LINEAR</a:t>
            </a:r>
            <a:endParaRPr lang="en-US"/>
          </a:p>
          <a:p>
            <a:pPr marL="742950" lvl="2" indent="-342900">
              <a:lnSpc>
                <a:spcPct val="120000"/>
              </a:lnSpc>
              <a:spcBef>
                <a:spcPts val="300"/>
              </a:spcBef>
            </a:pPr>
            <a:r>
              <a:rPr lang="en-US" smtClean="0"/>
              <a:t>GL_LINEAR_MIPMAP_LINEAR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800" smtClean="0"/>
              <a:t>Genişletme veya daraltma durumu sabitleri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GL_TEXTURE_MAG_FILTER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GL_TEXTURE_MIN_FILTER 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2800"/>
              <a:t>Bürüme (Wrapping) Sabitleri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 smtClean="0"/>
              <a:t>GL_REPEAT</a:t>
            </a:r>
            <a:endParaRPr lang="en-US" sz="220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2400"/>
              <a:t>GL_CLAMP_TO_EDGE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683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Doku Haritalama Fonksiyonları Özeti</a:t>
            </a:r>
            <a:endParaRPr lang="en-US" altLang="tr-TR" dirty="0" smtClean="0"/>
          </a:p>
        </p:txBody>
      </p:sp>
      <p:pic>
        <p:nvPicPr>
          <p:cNvPr id="4" name="tab_18_01.jpg" descr="tab_18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4" b="2479"/>
          <a:stretch/>
        </p:blipFill>
        <p:spPr bwMode="auto">
          <a:xfrm>
            <a:off x="675052" y="1628800"/>
            <a:ext cx="7807325" cy="49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0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Doku Haritalama Fonksiyonları Özeti</a:t>
            </a:r>
            <a:endParaRPr lang="en-US" altLang="tr-TR" dirty="0" smtClean="0"/>
          </a:p>
        </p:txBody>
      </p:sp>
      <p:pic>
        <p:nvPicPr>
          <p:cNvPr id="6" name="tab_18_01b.jpg" descr="tab_18_0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b="3741"/>
          <a:stretch/>
        </p:blipFill>
        <p:spPr bwMode="auto">
          <a:xfrm>
            <a:off x="507999" y="1844824"/>
            <a:ext cx="8126413" cy="482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Doku Haritalama Fonksiyonları Özeti</a:t>
            </a:r>
            <a:endParaRPr lang="en-US" altLang="tr-TR" dirty="0" smtClean="0"/>
          </a:p>
        </p:txBody>
      </p:sp>
      <p:pic>
        <p:nvPicPr>
          <p:cNvPr id="4" name="tab_18_01c.jpg" descr="tab_18_0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"/>
          <a:stretch/>
        </p:blipFill>
        <p:spPr bwMode="auto">
          <a:xfrm>
            <a:off x="228600" y="1772816"/>
            <a:ext cx="8686800" cy="410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6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Lab3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87426"/>
          </a:xfrm>
        </p:spPr>
        <p:txBody>
          <a:bodyPr>
            <a:normAutofit fontScale="62500" lnSpcReduction="20000"/>
          </a:bodyPr>
          <a:lstStyle/>
          <a:p>
            <a:r>
              <a:rPr lang="en-US" sz="2800" smtClean="0"/>
              <a:t>Verilen png görüntülerinden oluşan 2-B bir doğa sahnesi tarayınız. </a:t>
            </a:r>
            <a:endParaRPr lang="en-US" sz="280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Farklı görüntüler için farklı konum ve ölçeklerle taramayı gerçekleştiriniz.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Programı esneterek değişen sayıda görüntüyü aynı gölgelendirici program içerisinde farklı vertex dizi objeleriyle çizdiriniz.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Renge alfa parametresini de ekleyiniz ve renk harmanlamayı </a:t>
            </a:r>
            <a:r>
              <a:rPr lang="en-US" sz="2600"/>
              <a:t>aktifleştiriniz.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/>
              <a:t>filesystem, shader_s, stb_image, freetype ve glm kütüphanelerini ekleyiniz.</a:t>
            </a:r>
          </a:p>
          <a:p>
            <a:r>
              <a:rPr lang="en-US" sz="2800"/>
              <a:t>Aynı sahneye metin taramak için diğer bir gölgelendirici kodunu geliştiriniz.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500"/>
              <a:t>Sahne taramadan sonra metin taramayı aktifleştiriniz</a:t>
            </a:r>
            <a:r>
              <a:rPr lang="en-US" sz="2500" smtClean="0"/>
              <a:t>.</a:t>
            </a:r>
            <a:endParaRPr lang="en-US" sz="2500"/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457200" y="3861049"/>
            <a:ext cx="5122912" cy="2664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sz="1600"/>
              <a:t>Metin için uygun bir konum ve renk ayarını gerçekleştiriniz.</a:t>
            </a:r>
          </a:p>
          <a:p>
            <a:pPr lvl="1"/>
            <a:r>
              <a:rPr lang="en-US" sz="1600" smtClean="0"/>
              <a:t>Tam </a:t>
            </a:r>
            <a:r>
              <a:rPr lang="en-US" sz="1600"/>
              <a:t>yorumlu kodunuzu ve OpenGL çıktısını içeren bir rapor hazırlayınız.</a:t>
            </a:r>
          </a:p>
          <a:p>
            <a:pPr lvl="1" indent="-342900"/>
            <a:r>
              <a:rPr lang="en-US" sz="1600"/>
              <a:t>Raporun içine ve dosya ismine adınızı, soyadınızı ve öğrenci numaranızı yazınız.</a:t>
            </a:r>
          </a:p>
          <a:p>
            <a:pPr lvl="1" indent="-342900"/>
            <a:r>
              <a:rPr lang="en-US" sz="1600"/>
              <a:t>Dosyayı pdf olarak kaydedip son teslim tarihinden önce UKEY’deki </a:t>
            </a:r>
            <a:r>
              <a:rPr lang="en-US" sz="1600" smtClean="0"/>
              <a:t>Lab3 </a:t>
            </a:r>
            <a:r>
              <a:rPr lang="en-US" sz="1600"/>
              <a:t>ödevi arayüzüne yükleyiniz.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931429"/>
            <a:ext cx="3406493" cy="27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Görüntü Çözünürlüğü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Yoğunluk çözünürlüğü</a:t>
                </a:r>
                <a:endParaRPr lang="tr-TR" dirty="0"/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Her </a:t>
                </a:r>
                <a:r>
                  <a:rPr lang="tr-TR" smtClean="0"/>
                  <a:t>piksel renkler </a:t>
                </a:r>
                <a:r>
                  <a:rPr lang="tr-TR" dirty="0" smtClean="0"/>
                  <a:t>veya yoğunluklar için «derinlik» bitleri içerir.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8-bit veya 16-bit gibi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Uzay çözünürlüğü</a:t>
                </a:r>
                <a:endParaRPr lang="tr-TR" dirty="0"/>
              </a:p>
              <a:p>
                <a:pPr lvl="1">
                  <a:lnSpc>
                    <a:spcPct val="120000"/>
                  </a:lnSpc>
                </a:pPr>
                <a:r>
                  <a:rPr lang="tr-TR" smtClean="0"/>
                  <a:t>Görüntü </a:t>
                </a:r>
                <a:r>
                  <a:rPr lang="en-US" smtClean="0"/>
                  <a:t>(</a:t>
                </a:r>
                <a:r>
                  <a:rPr lang="tr-TR" smtClean="0"/>
                  <a:t>en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tr-TR" dirty="0" smtClean="0"/>
                  <a:t>boy</a:t>
                </a:r>
                <a:r>
                  <a:rPr lang="en-US" dirty="0" smtClean="0"/>
                  <a:t>)</a:t>
                </a:r>
                <a:r>
                  <a:rPr lang="tr-TR" smtClean="0"/>
                  <a:t> </a:t>
                </a:r>
                <a:r>
                  <a:rPr lang="en-US" smtClean="0"/>
                  <a:t>adet </a:t>
                </a:r>
                <a:r>
                  <a:rPr lang="tr-TR" smtClean="0"/>
                  <a:t>piksel </a:t>
                </a:r>
                <a:r>
                  <a:rPr lang="tr-TR" dirty="0" smtClean="0"/>
                  <a:t>içerir.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Zaman çözünürlüğü</a:t>
                </a:r>
                <a:endParaRPr lang="tr-TR" dirty="0"/>
              </a:p>
              <a:p>
                <a:pPr lvl="1">
                  <a:lnSpc>
                    <a:spcPct val="120000"/>
                  </a:lnSpc>
                </a:pPr>
                <a:r>
                  <a:rPr lang="tr-TR" smtClean="0"/>
                  <a:t>Monitör</a:t>
                </a:r>
                <a:r>
                  <a:rPr lang="en-US" smtClean="0"/>
                  <a:t>,</a:t>
                </a:r>
                <a:r>
                  <a:rPr lang="tr-TR" smtClean="0"/>
                  <a:t> görüntüleri </a:t>
                </a:r>
                <a:r>
                  <a:rPr lang="en-US" smtClean="0"/>
                  <a:t>belirli </a:t>
                </a:r>
                <a:r>
                  <a:rPr lang="tr-TR" smtClean="0"/>
                  <a:t>bir </a:t>
                </a:r>
                <a:r>
                  <a:rPr lang="en-US" smtClean="0"/>
                  <a:t>frekanst</a:t>
                </a:r>
                <a:r>
                  <a:rPr lang="tr-TR" smtClean="0"/>
                  <a:t>a </a:t>
                </a:r>
                <a:r>
                  <a:rPr lang="tr-TR" dirty="0" smtClean="0"/>
                  <a:t>(Hertz-</a:t>
                </a:r>
                <a:r>
                  <a:rPr lang="en-US" dirty="0" smtClean="0"/>
                  <a:t>Hz</a:t>
                </a:r>
                <a:r>
                  <a:rPr lang="tr-TR" dirty="0" smtClean="0"/>
                  <a:t>) günceller.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tr-TR" dirty="0" smtClean="0"/>
                  <a:t>İnsan beyni 24 ila 48 </a:t>
                </a:r>
                <a:r>
                  <a:rPr lang="tr-TR" smtClean="0"/>
                  <a:t>Hz </a:t>
                </a:r>
                <a:r>
                  <a:rPr lang="en-US" smtClean="0"/>
                  <a:t>frekansında</a:t>
                </a:r>
                <a:r>
                  <a:rPr lang="tr-TR" smtClean="0"/>
                  <a:t> </a:t>
                </a:r>
                <a:r>
                  <a:rPr lang="tr-TR" dirty="0" smtClean="0"/>
                  <a:t>gerçekliği anlayabilir.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tr-TR" dirty="0" smtClean="0"/>
                  <a:t>En fazla 40 Hz’i ayırt edebilse de 60 Hz’e kadar görebilir.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tr-TR" smtClean="0"/>
                  <a:t>Hz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mtClean="0"/>
                  <a:t> </a:t>
                </a:r>
                <a:r>
                  <a:rPr lang="tr-TR" smtClean="0"/>
                  <a:t>çerçeve/sn</a:t>
                </a:r>
                <a:r>
                  <a:rPr lang="tr-TR" dirty="0"/>
                  <a:t>, </a:t>
                </a:r>
                <a:r>
                  <a:rPr lang="tr-TR" dirty="0" err="1"/>
                  <a:t>frame</a:t>
                </a:r>
                <a:r>
                  <a:rPr lang="tr-TR" dirty="0"/>
                  <a:t> </a:t>
                </a:r>
                <a:r>
                  <a:rPr lang="tr-TR" dirty="0" err="1"/>
                  <a:t>per</a:t>
                </a:r>
                <a:r>
                  <a:rPr lang="tr-TR" dirty="0"/>
                  <a:t> </a:t>
                </a:r>
                <a:r>
                  <a:rPr lang="tr-TR" dirty="0" err="1" smtClean="0"/>
                  <a:t>second</a:t>
                </a:r>
                <a:r>
                  <a:rPr lang="tr-TR" dirty="0"/>
                  <a:t> </a:t>
                </a:r>
                <a:r>
                  <a:rPr lang="tr-TR" dirty="0" smtClean="0"/>
                  <a:t>(</a:t>
                </a:r>
                <a:r>
                  <a:rPr lang="tr-TR" dirty="0" err="1" smtClean="0"/>
                  <a:t>fps</a:t>
                </a:r>
                <a:r>
                  <a:rPr lang="tr-TR" dirty="0" smtClean="0"/>
                  <a:t>)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>
                <a:blip r:embed="rId2"/>
                <a:stretch>
                  <a:fillRect l="-1037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Görüntü Örnekleme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Görüntü örnekleme hataları beraberinde getirir.</a:t>
            </a:r>
          </a:p>
          <a:p>
            <a:pPr lvl="1"/>
            <a:r>
              <a:rPr lang="en-US" sz="2000" smtClean="0"/>
              <a:t>Sınırlı yoğunluk çözünürlüğü kaynaklı hatalar (kuantizasyon hatası)</a:t>
            </a:r>
          </a:p>
          <a:p>
            <a:pPr lvl="1"/>
            <a:r>
              <a:rPr lang="en-US" sz="2000" smtClean="0"/>
              <a:t>Sınırlı uzay çözünürlüğü kaynaklı hatalar (örtüşme-aliasing)</a:t>
            </a:r>
          </a:p>
          <a:p>
            <a:pPr lvl="1"/>
            <a:endParaRPr lang="en-US" sz="2000"/>
          </a:p>
          <a:p>
            <a:endParaRPr lang="tr-TR" sz="2400" dirty="0"/>
          </a:p>
          <a:p>
            <a:pPr marL="971550" lvl="1" indent="-514350">
              <a:buFont typeface="+mj-lt"/>
              <a:buAutoNum type="arabicPeriod"/>
            </a:pPr>
            <a:endParaRPr lang="tr-TR" sz="2000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mtClean="0"/>
          </a:p>
          <a:p>
            <a:pPr marL="0" indent="0">
              <a:buFont typeface="Arial" pitchFamily="34" charset="0"/>
              <a:buNone/>
            </a:pPr>
            <a:r>
              <a:rPr lang="tr-TR" smtClean="0"/>
              <a:t> 	</a:t>
            </a:r>
            <a:endParaRPr lang="tr-TR" dirty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26474"/>
            <a:ext cx="2562225" cy="2899689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3345382" y="407707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Örnekleme</a:t>
            </a:r>
            <a:endParaRPr lang="en-US"/>
          </a:p>
        </p:txBody>
      </p:sp>
      <p:sp>
        <p:nvSpPr>
          <p:cNvPr id="11" name="Metin kutusu 10"/>
          <p:cNvSpPr txBox="1"/>
          <p:nvPr/>
        </p:nvSpPr>
        <p:spPr>
          <a:xfrm>
            <a:off x="3370487" y="5112336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Yeniden üretme (Hataları içerir)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Uzay Çözünürlüğü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203848" y="4089058"/>
                <a:ext cx="5482952" cy="24600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Aynı fiziki boyuta sahip görüntüler </a:t>
                </a:r>
                <a:r>
                  <a:rPr lang="tr-TR" smtClean="0"/>
                  <a:t>(3.6''x3.6'')</a:t>
                </a:r>
                <a:endParaRPr lang="tr-TR" dirty="0" smtClean="0"/>
              </a:p>
              <a:p>
                <a:r>
                  <a:rPr lang="en-US" smtClean="0"/>
                  <a:t>Fakat farklı çözünürlükler</a:t>
                </a:r>
                <a:endParaRPr lang="tr-TR" dirty="0" smtClean="0"/>
              </a:p>
              <a:p>
                <a:r>
                  <a:rPr lang="en-US" smtClean="0"/>
                  <a:t>Uzay çözünürlüğü</a:t>
                </a:r>
                <a:r>
                  <a:rPr lang="tr-TR" smtClean="0"/>
                  <a:t> </a:t>
                </a:r>
                <a:r>
                  <a:rPr lang="tr-TR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𝑝𝑖𝑘𝑠𝑒𝑙𝑙𝑒𝑟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𝑏𝑖𝑟𝑖𝑚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𝑓𝑖𝑧𝑖𝑘𝑖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𝑏𝑜𝑦𝑢𝑡</m:t>
                        </m:r>
                      </m:den>
                    </m:f>
                  </m:oMath>
                </a14:m>
                <a:endParaRPr lang="tr-TR" dirty="0" smtClean="0"/>
              </a:p>
              <a:p>
                <a:r>
                  <a:rPr lang="en-US" smtClean="0"/>
                  <a:t>Çözünürlük birimleri</a:t>
                </a:r>
                <a:endParaRPr lang="tr-TR" dirty="0" smtClean="0"/>
              </a:p>
              <a:p>
                <a:pPr lvl="1"/>
                <a:r>
                  <a:rPr lang="tr-TR" dirty="0" err="1" smtClean="0"/>
                  <a:t>dpi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dots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inch</a:t>
                </a:r>
                <a:endParaRPr lang="tr-TR" dirty="0" smtClean="0"/>
              </a:p>
              <a:p>
                <a:pPr lvl="1"/>
                <a:r>
                  <a:rPr lang="tr-TR" dirty="0" err="1" smtClean="0"/>
                  <a:t>ppi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pixels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inch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848" y="4089058"/>
                <a:ext cx="5482952" cy="2460030"/>
              </a:xfrm>
              <a:blipFill>
                <a:blip r:embed="rId2"/>
                <a:stretch>
                  <a:fillRect l="-1335" t="-4218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4" y="1606697"/>
            <a:ext cx="2320867" cy="232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566" y="1606697"/>
            <a:ext cx="2320867" cy="2328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571999"/>
            <a:ext cx="2320867" cy="2328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4" y="4221088"/>
            <a:ext cx="2320867" cy="232800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259632" y="1274562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256x256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944169" y="1259768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128x128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628706" y="1237365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64x64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1073165" y="3893227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32x32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 rot="16200000">
            <a:off x="124115" y="261423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72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 rot="16200000">
            <a:off x="2842821" y="263469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36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 rot="16200000">
            <a:off x="5615579" y="25860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18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 rot="16200000">
            <a:off x="173531" y="522732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9</a:t>
            </a:r>
            <a:r>
              <a:rPr lang="tr-TR" dirty="0" smtClean="0"/>
              <a:t> </a:t>
            </a:r>
            <a:r>
              <a:rPr lang="tr-TR" dirty="0" err="1" smtClean="0"/>
              <a:t>dpi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5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Seyrek ve Sık Örnekleme ile </a:t>
            </a:r>
            <a:br>
              <a:rPr lang="en-US" smtClean="0"/>
            </a:br>
            <a:r>
              <a:rPr lang="en-US" smtClean="0"/>
              <a:t>Uzay </a:t>
            </a:r>
            <a:r>
              <a:rPr lang="en-US"/>
              <a:t>Çözünürlüğü </a:t>
            </a:r>
            <a:endParaRPr lang="tr-TR" smtClean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16013" y="1544638"/>
            <a:ext cx="6551612" cy="4906962"/>
          </a:xfrm>
        </p:spPr>
      </p:pic>
    </p:spTree>
    <p:extLst>
      <p:ext uri="{BB962C8B-B14F-4D97-AF65-F5344CB8AC3E}">
        <p14:creationId xmlns:p14="http://schemas.microsoft.com/office/powerpoint/2010/main" val="31405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f(x,y)  = &amp; (1-a)(1-b) &amp;f[i,j] \\&#10;&amp; +  a(1-b) &amp; f[i+1,j] \\&#10;&amp; + ab &amp; f[i+1,j+1] \\&#10;&amp; + (1-a)b &amp; f[i,j+1]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454.3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5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+1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64.3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i,j+1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83.625"/>
</p:tagLst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28931</TotalTime>
  <Words>2260</Words>
  <Application>Microsoft Office PowerPoint</Application>
  <PresentationFormat>Ekran Gösterisi (4:3)</PresentationFormat>
  <Paragraphs>482</Paragraphs>
  <Slides>57</Slides>
  <Notes>22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Helvetica</vt:lpstr>
      <vt:lpstr>Times New Roman</vt:lpstr>
      <vt:lpstr>Ofis Teması</vt:lpstr>
      <vt:lpstr>Equation</vt:lpstr>
      <vt:lpstr>BMB 3022 BİLGİSAYAR GRAFİKLERİ</vt:lpstr>
      <vt:lpstr>Tarama Cihazlarında Renklendirme</vt:lpstr>
      <vt:lpstr>Gamma Düzeltmesi</vt:lpstr>
      <vt:lpstr>Genel Parlaklık ve Kontrast Ayarı</vt:lpstr>
      <vt:lpstr>Piksel Bağlılığı</vt:lpstr>
      <vt:lpstr>Görüntü Çözünürlüğü</vt:lpstr>
      <vt:lpstr>Görüntü Örnekleme </vt:lpstr>
      <vt:lpstr>Uzay Çözünürlüğü</vt:lpstr>
      <vt:lpstr>Seyrek ve Sık Örnekleme ile  Uzay Çözünürlüğü </vt:lpstr>
      <vt:lpstr>Örtüşme ve Örtüşme Önleme</vt:lpstr>
      <vt:lpstr>Yoğunluk Çözünürlüğü</vt:lpstr>
      <vt:lpstr>Renkli Görüntü Kuantizasyon Düzeyleri</vt:lpstr>
      <vt:lpstr>Görüntü Formatları</vt:lpstr>
      <vt:lpstr>PPM  Formatı</vt:lpstr>
      <vt:lpstr>PPM  Formatını Saklama Bedeli</vt:lpstr>
      <vt:lpstr>Kayıpsız ve Kayıplı Sıkıştırma</vt:lpstr>
      <vt:lpstr>JPEG Formatı</vt:lpstr>
      <vt:lpstr>JPEG Formatı</vt:lpstr>
      <vt:lpstr>Uzayda Görüntü İşleme</vt:lpstr>
      <vt:lpstr>Fitreleme</vt:lpstr>
      <vt:lpstr>Bulanıklaştırma</vt:lpstr>
      <vt:lpstr>Gauss Filtreler</vt:lpstr>
      <vt:lpstr>Gürültü Giderme</vt:lpstr>
      <vt:lpstr>Gürültü Giderme</vt:lpstr>
      <vt:lpstr>Türev Alma</vt:lpstr>
      <vt:lpstr>Gauss Filtrenin Türevleri</vt:lpstr>
      <vt:lpstr>Türev Alma</vt:lpstr>
      <vt:lpstr>Keskinleştirme</vt:lpstr>
      <vt:lpstr>Görüntülerde Geometrik Dönüşümler</vt:lpstr>
      <vt:lpstr>Ölçekleme</vt:lpstr>
      <vt:lpstr>Döndürme</vt:lpstr>
      <vt:lpstr>Biçim Değiştirme</vt:lpstr>
      <vt:lpstr>Görüntü Birleştirme</vt:lpstr>
      <vt:lpstr>Görüntü Eğme</vt:lpstr>
      <vt:lpstr>Görüntü Eğme</vt:lpstr>
      <vt:lpstr>Parametrik (Global) Eğme</vt:lpstr>
      <vt:lpstr>Görüntü Eğme</vt:lpstr>
      <vt:lpstr>İleri Eğme</vt:lpstr>
      <vt:lpstr>İleri Eğme</vt:lpstr>
      <vt:lpstr>Ters Eğme</vt:lpstr>
      <vt:lpstr>Ters Eğme</vt:lpstr>
      <vt:lpstr>Aradeğerleme</vt:lpstr>
      <vt:lpstr>Çift Doğrusal Aradeğerleme  (Bilinear Interpolation)</vt:lpstr>
      <vt:lpstr>İki Boyutlu Doku Uzayı Koordinatları</vt:lpstr>
      <vt:lpstr>Koordinat Referans Sistemleri</vt:lpstr>
      <vt:lpstr>Doku Haritalama</vt:lpstr>
      <vt:lpstr>Genişletilmiş Piksel Alanı</vt:lpstr>
      <vt:lpstr>PowerPoint Sunusu</vt:lpstr>
      <vt:lpstr>PowerPoint Sunusu</vt:lpstr>
      <vt:lpstr>PowerPoint Sunusu</vt:lpstr>
      <vt:lpstr>1-B, 2-B ve 3-B Dokular</vt:lpstr>
      <vt:lpstr>Doku İndirgeme Örüntüleri</vt:lpstr>
      <vt:lpstr>Bazı OpenGL Doku Sabitleri</vt:lpstr>
      <vt:lpstr>OpenGL Doku Haritalama Fonksiyonları Özeti</vt:lpstr>
      <vt:lpstr>OpenGL Doku Haritalama Fonksiyonları Özeti</vt:lpstr>
      <vt:lpstr>OpenGL Doku Haritalama Fonksiyonları Özeti</vt:lpstr>
      <vt:lpstr>Lab3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323</cp:revision>
  <dcterms:created xsi:type="dcterms:W3CDTF">2019-09-27T04:50:11Z</dcterms:created>
  <dcterms:modified xsi:type="dcterms:W3CDTF">2025-03-26T11:00:05Z</dcterms:modified>
</cp:coreProperties>
</file>